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39"/>
  </p:notesMasterIdLst>
  <p:sldIdLst>
    <p:sldId id="256" r:id="rId2"/>
    <p:sldId id="298" r:id="rId3"/>
    <p:sldId id="257" r:id="rId4"/>
    <p:sldId id="275" r:id="rId5"/>
    <p:sldId id="258" r:id="rId6"/>
    <p:sldId id="260" r:id="rId7"/>
    <p:sldId id="261" r:id="rId8"/>
    <p:sldId id="262" r:id="rId9"/>
    <p:sldId id="297" r:id="rId10"/>
    <p:sldId id="259" r:id="rId11"/>
    <p:sldId id="276" r:id="rId12"/>
    <p:sldId id="277" r:id="rId13"/>
    <p:sldId id="278" r:id="rId14"/>
    <p:sldId id="279" r:id="rId15"/>
    <p:sldId id="280" r:id="rId16"/>
    <p:sldId id="282" r:id="rId17"/>
    <p:sldId id="269" r:id="rId18"/>
    <p:sldId id="265" r:id="rId19"/>
    <p:sldId id="264" r:id="rId20"/>
    <p:sldId id="266" r:id="rId21"/>
    <p:sldId id="273" r:id="rId22"/>
    <p:sldId id="274" r:id="rId23"/>
    <p:sldId id="285" r:id="rId24"/>
    <p:sldId id="286" r:id="rId25"/>
    <p:sldId id="290" r:id="rId26"/>
    <p:sldId id="292" r:id="rId27"/>
    <p:sldId id="283" r:id="rId28"/>
    <p:sldId id="287" r:id="rId29"/>
    <p:sldId id="288" r:id="rId30"/>
    <p:sldId id="296" r:id="rId31"/>
    <p:sldId id="291" r:id="rId32"/>
    <p:sldId id="295" r:id="rId33"/>
    <p:sldId id="268" r:id="rId34"/>
    <p:sldId id="270" r:id="rId35"/>
    <p:sldId id="271" r:id="rId36"/>
    <p:sldId id="272" r:id="rId37"/>
    <p:sldId id="294" r:id="rId38"/>
  </p:sldIdLst>
  <p:sldSz cx="9875838" cy="7589838"/>
  <p:notesSz cx="7010400" cy="9236075"/>
  <p:embeddedFontLst>
    <p:embeddedFont>
      <p:font typeface="Chinacat" panose="020B0604020202020204"/>
      <p:regular r:id="rId40"/>
    </p:embeddedFont>
    <p:embeddedFont>
      <p:font typeface="RobinGraffitiFilledin" panose="020B0604020202020204" charset="0"/>
      <p:regular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GROBOLD" panose="020B0604020202020204" charset="0"/>
      <p:regular r:id="rId48"/>
    </p:embeddedFont>
    <p:embeddedFont>
      <p:font typeface="German Beauty" panose="020B0604020202020204" charset="0"/>
      <p:regular r:id="rId49"/>
    </p:embeddedFont>
  </p:embeddedFontLst>
  <p:defaultTextStyle>
    <a:defPPr>
      <a:defRPr lang="en-US"/>
    </a:defPPr>
    <a:lvl1pPr marL="0" algn="l" defTabSz="99797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8988" algn="l" defTabSz="99797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7976" algn="l" defTabSz="99797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6964" algn="l" defTabSz="99797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5952" algn="l" defTabSz="99797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94940" algn="l" defTabSz="99797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93928" algn="l" defTabSz="99797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92917" algn="l" defTabSz="99797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91905" algn="l" defTabSz="99797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91">
          <p15:clr>
            <a:srgbClr val="A4A3A4"/>
          </p15:clr>
        </p15:guide>
        <p15:guide id="2" pos="311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0099"/>
    <a:srgbClr val="A09BFD"/>
    <a:srgbClr val="66FF99"/>
    <a:srgbClr val="FFFF00"/>
    <a:srgbClr val="FF9933"/>
    <a:srgbClr val="FF99FF"/>
    <a:srgbClr val="FFFF66"/>
    <a:srgbClr val="CC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 autoAdjust="0"/>
    <p:restoredTop sz="94660"/>
  </p:normalViewPr>
  <p:slideViewPr>
    <p:cSldViewPr>
      <p:cViewPr varScale="1">
        <p:scale>
          <a:sx n="78" d="100"/>
          <a:sy n="78" d="100"/>
        </p:scale>
        <p:origin x="1596" y="54"/>
      </p:cViewPr>
      <p:guideLst>
        <p:guide orient="horz" pos="2391"/>
        <p:guide pos="31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1E070515-A642-4E7D-8A4D-8B12407A15FB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0950" y="692150"/>
            <a:ext cx="4508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FF8E3B07-B3C8-4F60-954F-6CF0B666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81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79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8988" algn="l" defTabSz="9979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7976" algn="l" defTabSz="9979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6964" algn="l" defTabSz="9979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5952" algn="l" defTabSz="9979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94940" algn="l" defTabSz="9979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93928" algn="l" defTabSz="9979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92917" algn="l" defTabSz="9979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91905" algn="l" defTabSz="9979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E3B07-B3C8-4F60-954F-6CF0B66663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63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0688" y="2357770"/>
            <a:ext cx="8394462" cy="162689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1376" y="4300908"/>
            <a:ext cx="6913087" cy="19396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8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7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6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5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94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93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92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91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1A1-4722-4929-BFD7-7DBDD264A2D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62A3-F5B3-4366-8AE8-BD4E0046E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76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1A1-4722-4929-BFD7-7DBDD264A2D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62A3-F5B3-4366-8AE8-BD4E0046E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8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9982" y="303946"/>
            <a:ext cx="2222064" cy="647595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3792" y="303946"/>
            <a:ext cx="6501593" cy="64759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1A1-4722-4929-BFD7-7DBDD264A2D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62A3-F5B3-4366-8AE8-BD4E0046E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38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1A1-4722-4929-BFD7-7DBDD264A2D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62A3-F5B3-4366-8AE8-BD4E0046E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2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123" y="4877174"/>
            <a:ext cx="8394462" cy="150742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0123" y="3216897"/>
            <a:ext cx="8394462" cy="166027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898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797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69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59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949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939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92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919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1A1-4722-4929-BFD7-7DBDD264A2D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62A3-F5B3-4366-8AE8-BD4E0046E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1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3792" y="1770963"/>
            <a:ext cx="4361828" cy="5008942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0218" y="1770963"/>
            <a:ext cx="4361828" cy="5008942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1A1-4722-4929-BFD7-7DBDD264A2D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62A3-F5B3-4366-8AE8-BD4E0046E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03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792" y="1698930"/>
            <a:ext cx="4363544" cy="70803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8988" indent="0">
              <a:buNone/>
              <a:defRPr sz="2200" b="1"/>
            </a:lvl2pPr>
            <a:lvl3pPr marL="997976" indent="0">
              <a:buNone/>
              <a:defRPr sz="2000" b="1"/>
            </a:lvl3pPr>
            <a:lvl4pPr marL="1496964" indent="0">
              <a:buNone/>
              <a:defRPr sz="1700" b="1"/>
            </a:lvl4pPr>
            <a:lvl5pPr marL="1995952" indent="0">
              <a:buNone/>
              <a:defRPr sz="1700" b="1"/>
            </a:lvl5pPr>
            <a:lvl6pPr marL="2494940" indent="0">
              <a:buNone/>
              <a:defRPr sz="1700" b="1"/>
            </a:lvl6pPr>
            <a:lvl7pPr marL="2993928" indent="0">
              <a:buNone/>
              <a:defRPr sz="1700" b="1"/>
            </a:lvl7pPr>
            <a:lvl8pPr marL="3492917" indent="0">
              <a:buNone/>
              <a:defRPr sz="1700" b="1"/>
            </a:lvl8pPr>
            <a:lvl9pPr marL="399190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792" y="2406962"/>
            <a:ext cx="4363544" cy="437294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6789" y="1698930"/>
            <a:ext cx="4365258" cy="70803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8988" indent="0">
              <a:buNone/>
              <a:defRPr sz="2200" b="1"/>
            </a:lvl2pPr>
            <a:lvl3pPr marL="997976" indent="0">
              <a:buNone/>
              <a:defRPr sz="2000" b="1"/>
            </a:lvl3pPr>
            <a:lvl4pPr marL="1496964" indent="0">
              <a:buNone/>
              <a:defRPr sz="1700" b="1"/>
            </a:lvl4pPr>
            <a:lvl5pPr marL="1995952" indent="0">
              <a:buNone/>
              <a:defRPr sz="1700" b="1"/>
            </a:lvl5pPr>
            <a:lvl6pPr marL="2494940" indent="0">
              <a:buNone/>
              <a:defRPr sz="1700" b="1"/>
            </a:lvl6pPr>
            <a:lvl7pPr marL="2993928" indent="0">
              <a:buNone/>
              <a:defRPr sz="1700" b="1"/>
            </a:lvl7pPr>
            <a:lvl8pPr marL="3492917" indent="0">
              <a:buNone/>
              <a:defRPr sz="1700" b="1"/>
            </a:lvl8pPr>
            <a:lvl9pPr marL="399190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6789" y="2406962"/>
            <a:ext cx="4365258" cy="437294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1A1-4722-4929-BFD7-7DBDD264A2D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62A3-F5B3-4366-8AE8-BD4E0046E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79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1A1-4722-4929-BFD7-7DBDD264A2D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62A3-F5B3-4366-8AE8-BD4E0046E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0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1A1-4722-4929-BFD7-7DBDD264A2D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62A3-F5B3-4366-8AE8-BD4E0046E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1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92" y="302188"/>
            <a:ext cx="3249083" cy="128605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1178" y="302189"/>
            <a:ext cx="5520868" cy="6477716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792" y="1588244"/>
            <a:ext cx="3249083" cy="5191661"/>
          </a:xfrm>
        </p:spPr>
        <p:txBody>
          <a:bodyPr/>
          <a:lstStyle>
            <a:lvl1pPr marL="0" indent="0">
              <a:buNone/>
              <a:defRPr sz="1500"/>
            </a:lvl1pPr>
            <a:lvl2pPr marL="498988" indent="0">
              <a:buNone/>
              <a:defRPr sz="1300"/>
            </a:lvl2pPr>
            <a:lvl3pPr marL="997976" indent="0">
              <a:buNone/>
              <a:defRPr sz="1100"/>
            </a:lvl3pPr>
            <a:lvl4pPr marL="1496964" indent="0">
              <a:buNone/>
              <a:defRPr sz="1000"/>
            </a:lvl4pPr>
            <a:lvl5pPr marL="1995952" indent="0">
              <a:buNone/>
              <a:defRPr sz="1000"/>
            </a:lvl5pPr>
            <a:lvl6pPr marL="2494940" indent="0">
              <a:buNone/>
              <a:defRPr sz="1000"/>
            </a:lvl6pPr>
            <a:lvl7pPr marL="2993928" indent="0">
              <a:buNone/>
              <a:defRPr sz="1000"/>
            </a:lvl7pPr>
            <a:lvl8pPr marL="3492917" indent="0">
              <a:buNone/>
              <a:defRPr sz="1000"/>
            </a:lvl8pPr>
            <a:lvl9pPr marL="399190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1A1-4722-4929-BFD7-7DBDD264A2D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62A3-F5B3-4366-8AE8-BD4E0046E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9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733" y="5312887"/>
            <a:ext cx="5925503" cy="62721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35733" y="678166"/>
            <a:ext cx="5925503" cy="4553903"/>
          </a:xfrm>
        </p:spPr>
        <p:txBody>
          <a:bodyPr/>
          <a:lstStyle>
            <a:lvl1pPr marL="0" indent="0">
              <a:buNone/>
              <a:defRPr sz="3500"/>
            </a:lvl1pPr>
            <a:lvl2pPr marL="498988" indent="0">
              <a:buNone/>
              <a:defRPr sz="3100"/>
            </a:lvl2pPr>
            <a:lvl3pPr marL="997976" indent="0">
              <a:buNone/>
              <a:defRPr sz="2600"/>
            </a:lvl3pPr>
            <a:lvl4pPr marL="1496964" indent="0">
              <a:buNone/>
              <a:defRPr sz="2200"/>
            </a:lvl4pPr>
            <a:lvl5pPr marL="1995952" indent="0">
              <a:buNone/>
              <a:defRPr sz="2200"/>
            </a:lvl5pPr>
            <a:lvl6pPr marL="2494940" indent="0">
              <a:buNone/>
              <a:defRPr sz="2200"/>
            </a:lvl6pPr>
            <a:lvl7pPr marL="2993928" indent="0">
              <a:buNone/>
              <a:defRPr sz="2200"/>
            </a:lvl7pPr>
            <a:lvl8pPr marL="3492917" indent="0">
              <a:buNone/>
              <a:defRPr sz="2200"/>
            </a:lvl8pPr>
            <a:lvl9pPr marL="3991905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35733" y="5940103"/>
            <a:ext cx="5925503" cy="890751"/>
          </a:xfrm>
        </p:spPr>
        <p:txBody>
          <a:bodyPr/>
          <a:lstStyle>
            <a:lvl1pPr marL="0" indent="0">
              <a:buNone/>
              <a:defRPr sz="1500"/>
            </a:lvl1pPr>
            <a:lvl2pPr marL="498988" indent="0">
              <a:buNone/>
              <a:defRPr sz="1300"/>
            </a:lvl2pPr>
            <a:lvl3pPr marL="997976" indent="0">
              <a:buNone/>
              <a:defRPr sz="1100"/>
            </a:lvl3pPr>
            <a:lvl4pPr marL="1496964" indent="0">
              <a:buNone/>
              <a:defRPr sz="1000"/>
            </a:lvl4pPr>
            <a:lvl5pPr marL="1995952" indent="0">
              <a:buNone/>
              <a:defRPr sz="1000"/>
            </a:lvl5pPr>
            <a:lvl6pPr marL="2494940" indent="0">
              <a:buNone/>
              <a:defRPr sz="1000"/>
            </a:lvl6pPr>
            <a:lvl7pPr marL="2993928" indent="0">
              <a:buNone/>
              <a:defRPr sz="1000"/>
            </a:lvl7pPr>
            <a:lvl8pPr marL="3492917" indent="0">
              <a:buNone/>
              <a:defRPr sz="1000"/>
            </a:lvl8pPr>
            <a:lvl9pPr marL="399190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1A1-4722-4929-BFD7-7DBDD264A2D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62A3-F5B3-4366-8AE8-BD4E0046E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08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3792" y="303945"/>
            <a:ext cx="8888254" cy="1264973"/>
          </a:xfrm>
          <a:prstGeom prst="rect">
            <a:avLst/>
          </a:prstGeom>
        </p:spPr>
        <p:txBody>
          <a:bodyPr vert="horz" lIns="99798" tIns="49899" rIns="99798" bIns="4989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792" y="1770963"/>
            <a:ext cx="8888254" cy="5008942"/>
          </a:xfrm>
          <a:prstGeom prst="rect">
            <a:avLst/>
          </a:prstGeom>
        </p:spPr>
        <p:txBody>
          <a:bodyPr vert="horz" lIns="99798" tIns="49899" rIns="99798" bIns="498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3792" y="7034656"/>
            <a:ext cx="2304362" cy="404089"/>
          </a:xfrm>
          <a:prstGeom prst="rect">
            <a:avLst/>
          </a:prstGeom>
        </p:spPr>
        <p:txBody>
          <a:bodyPr vert="horz" lIns="99798" tIns="49899" rIns="99798" bIns="49899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281A1-4722-4929-BFD7-7DBDD264A2D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74245" y="7034656"/>
            <a:ext cx="3127349" cy="404089"/>
          </a:xfrm>
          <a:prstGeom prst="rect">
            <a:avLst/>
          </a:prstGeom>
        </p:spPr>
        <p:txBody>
          <a:bodyPr vert="horz" lIns="99798" tIns="49899" rIns="99798" bIns="49899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77684" y="7034656"/>
            <a:ext cx="2304362" cy="404089"/>
          </a:xfrm>
          <a:prstGeom prst="rect">
            <a:avLst/>
          </a:prstGeom>
        </p:spPr>
        <p:txBody>
          <a:bodyPr vert="horz" lIns="99798" tIns="49899" rIns="99798" bIns="49899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862A3-F5B3-4366-8AE8-BD4E0046E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3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97976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4241" indent="-374241" algn="l" defTabSz="997976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0856" indent="-311868" algn="l" defTabSz="997976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47470" indent="-249494" algn="l" defTabSz="997976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6458" indent="-249494" algn="l" defTabSz="997976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5446" indent="-249494" algn="l" defTabSz="997976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4434" indent="-249494" algn="l" defTabSz="99797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43423" indent="-249494" algn="l" defTabSz="99797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42411" indent="-249494" algn="l" defTabSz="99797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41399" indent="-249494" algn="l" defTabSz="99797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79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8988" algn="l" defTabSz="9979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7976" algn="l" defTabSz="9979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6964" algn="l" defTabSz="9979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5952" algn="l" defTabSz="9979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4940" algn="l" defTabSz="9979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3928" algn="l" defTabSz="9979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2917" algn="l" defTabSz="9979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91905" algn="l" defTabSz="9979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youtu.be/frQdjs9UaYA?t=33s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youtube.com/watch?v=m8h5Z-v9dzY&amp;list=PL3609A549C2F0907C&amp;index=17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X1Bf_BqlDFE" TargetMode="Externa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lB5KBM17pIs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youtu.be/uqszKFsaBpo?t=5s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3dv9hH0PyA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perteachertools.com/jeopardy/usergames/Sep201339/game1379976108.php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TE0G9amZNk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586" y="0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8000" dirty="0" smtClean="0">
                <a:ln w="19050">
                  <a:solidFill>
                    <a:schemeClr val="tx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RobinGraffitiFilledin" panose="02000603000000000000" pitchFamily="2" charset="0"/>
              </a:rPr>
              <a:t>Non-Verbal</a:t>
            </a:r>
            <a:endParaRPr lang="en-US" sz="8000" dirty="0">
              <a:ln w="19050">
                <a:solidFill>
                  <a:schemeClr val="tx1"/>
                </a:solidFill>
              </a:ln>
              <a:solidFill>
                <a:schemeClr val="accent5">
                  <a:lumMod val="20000"/>
                  <a:lumOff val="80000"/>
                </a:schemeClr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219" y="998538"/>
            <a:ext cx="9677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n w="19050">
                  <a:solidFill>
                    <a:prstClr val="black"/>
                  </a:solidFill>
                </a:ln>
                <a:solidFill>
                  <a:srgbClr val="4BACC6">
                    <a:lumMod val="20000"/>
                    <a:lumOff val="80000"/>
                  </a:srgbClr>
                </a:solidFill>
                <a:latin typeface="RobinGraffitiFilledin" panose="02000603000000000000" pitchFamily="2" charset="0"/>
              </a:rPr>
              <a:t>Communication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34157" y="6454774"/>
            <a:ext cx="9677400" cy="132343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8000" dirty="0" err="1" smtClean="0">
                <a:ln w="19050">
                  <a:solidFill>
                    <a:prstClr val="black"/>
                  </a:solidFill>
                </a:ln>
                <a:solidFill>
                  <a:srgbClr val="4BACC6">
                    <a:lumMod val="20000"/>
                    <a:lumOff val="80000"/>
                  </a:srgbClr>
                </a:solidFill>
                <a:latin typeface="RobinGraffitiFilledin" panose="02000603000000000000" pitchFamily="2" charset="0"/>
              </a:rPr>
              <a:t>Powerpoint</a:t>
            </a:r>
            <a:endParaRPr lang="en-US" dirty="0"/>
          </a:p>
        </p:txBody>
      </p:sp>
      <p:sp>
        <p:nvSpPr>
          <p:cNvPr id="9" name="Cloud 8"/>
          <p:cNvSpPr/>
          <p:nvPr/>
        </p:nvSpPr>
        <p:spPr>
          <a:xfrm rot="1062738">
            <a:off x="5676541" y="2276240"/>
            <a:ext cx="4105284" cy="256373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2804319" y="2858959"/>
            <a:ext cx="419100" cy="414080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8" y="2869278"/>
            <a:ext cx="4823486" cy="3794918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 rot="597126">
            <a:off x="4643736" y="2323501"/>
            <a:ext cx="745662" cy="414080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934187">
            <a:off x="6004859" y="2652881"/>
            <a:ext cx="33139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Chinacat" panose="020B0604020202020204"/>
              </a:rPr>
              <a:t>* 37 Slides</a:t>
            </a:r>
          </a:p>
          <a:p>
            <a:pPr algn="ctr"/>
            <a:r>
              <a:rPr lang="en-US" sz="2200" dirty="0" smtClean="0">
                <a:latin typeface="Chinacat" panose="020B0604020202020204"/>
              </a:rPr>
              <a:t>* 7 Video Clips</a:t>
            </a:r>
          </a:p>
          <a:p>
            <a:pPr algn="ctr"/>
            <a:r>
              <a:rPr lang="en-US" sz="2200" dirty="0" smtClean="0">
                <a:latin typeface="Chinacat" panose="020B0604020202020204"/>
              </a:rPr>
              <a:t>* 22 Word Wall Posters</a:t>
            </a:r>
          </a:p>
          <a:p>
            <a:pPr algn="ctr"/>
            <a:r>
              <a:rPr lang="en-US" sz="2200" dirty="0" smtClean="0">
                <a:latin typeface="Chinacat" panose="020B0604020202020204"/>
              </a:rPr>
              <a:t>* Jeopardy Review Game</a:t>
            </a:r>
          </a:p>
          <a:p>
            <a:pPr algn="ctr"/>
            <a:endParaRPr lang="en-US" sz="2200" dirty="0">
              <a:latin typeface="Chinacat" panose="020B0604020202020204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3490119" y="2314438"/>
            <a:ext cx="536112" cy="359440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9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75494" y="823118"/>
            <a:ext cx="8229600" cy="5867401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08919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7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inGraffitiFilledin" panose="02000603000000000000" pitchFamily="2" charset="0"/>
              </a:rPr>
              <a:t>Functions </a:t>
            </a:r>
            <a:br>
              <a:rPr lang="en-US" sz="7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inGraffitiFilledin" panose="02000603000000000000" pitchFamily="2" charset="0"/>
              </a:rPr>
            </a:br>
            <a:r>
              <a:rPr lang="en-US" sz="7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inGraffitiFilledin" panose="02000603000000000000" pitchFamily="2" charset="0"/>
              </a:rPr>
              <a:t>of</a:t>
            </a:r>
            <a:br>
              <a:rPr lang="en-US" sz="7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inGraffitiFilledin" panose="02000603000000000000" pitchFamily="2" charset="0"/>
              </a:rPr>
            </a:br>
            <a:r>
              <a:rPr lang="en-US" sz="7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inGraffitiFilledin" panose="02000603000000000000" pitchFamily="2" charset="0"/>
              </a:rPr>
              <a:t>Non-Verbal </a:t>
            </a:r>
            <a:br>
              <a:rPr lang="en-US" sz="7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inGraffitiFilledin" panose="02000603000000000000" pitchFamily="2" charset="0"/>
              </a:rPr>
            </a:br>
            <a:r>
              <a:rPr lang="en-US" sz="7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inGraffitiFilledin" panose="02000603000000000000" pitchFamily="2" charset="0"/>
              </a:rPr>
              <a:t>Communication</a:t>
            </a:r>
            <a:endParaRPr lang="en-US" sz="7000" dirty="0">
              <a:solidFill>
                <a:schemeClr val="tx1">
                  <a:lumMod val="50000"/>
                  <a:lumOff val="50000"/>
                </a:schemeClr>
              </a:solidFill>
              <a:latin typeface="RobinGraffitiFilledin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2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91281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3000" dirty="0" smtClean="0">
                <a:latin typeface="RobinGraffitiFilledin" panose="02000603000000000000" pitchFamily="2" charset="0"/>
              </a:rPr>
              <a:t>Functions of Communication</a:t>
            </a:r>
            <a:br>
              <a:rPr lang="en-US" sz="3000" dirty="0" smtClean="0">
                <a:latin typeface="RobinGraffitiFilledin" panose="02000603000000000000" pitchFamily="2" charset="0"/>
              </a:rPr>
            </a:br>
            <a:r>
              <a:rPr lang="en-US" sz="8700" spc="600" dirty="0" smtClean="0">
                <a:ln w="25400">
                  <a:solidFill>
                    <a:schemeClr val="tx1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RobinGraffitiFilledin" panose="02000603000000000000" pitchFamily="2" charset="0"/>
              </a:rPr>
              <a:t>#1: Repeat</a:t>
            </a:r>
            <a:endParaRPr lang="en-US" sz="8700" dirty="0">
              <a:ln w="25400">
                <a:solidFill>
                  <a:schemeClr val="tx1"/>
                </a:solidFill>
              </a:ln>
              <a:solidFill>
                <a:schemeClr val="tx2">
                  <a:lumMod val="20000"/>
                  <a:lumOff val="80000"/>
                </a:schemeClr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157119"/>
            <a:ext cx="9875838" cy="1442622"/>
          </a:xfrm>
        </p:spPr>
        <p:txBody>
          <a:bodyPr lIns="0" rIns="0" anchor="b">
            <a:noAutofit/>
          </a:bodyPr>
          <a:lstStyle/>
          <a:p>
            <a:r>
              <a:rPr lang="en-US" sz="3900" dirty="0" smtClean="0">
                <a:solidFill>
                  <a:schemeClr val="tx1"/>
                </a:solidFill>
                <a:latin typeface="Chinacat" panose="00000400000000000000" pitchFamily="2" charset="0"/>
              </a:rPr>
              <a:t>when a nonverbal </a:t>
            </a:r>
            <a:r>
              <a:rPr lang="en-US" sz="3900" dirty="0">
                <a:solidFill>
                  <a:schemeClr val="tx1"/>
                </a:solidFill>
                <a:latin typeface="Chinacat" panose="00000400000000000000" pitchFamily="2" charset="0"/>
              </a:rPr>
              <a:t>message conveys </a:t>
            </a:r>
            <a:r>
              <a:rPr lang="en-US" sz="3900" dirty="0" smtClean="0">
                <a:solidFill>
                  <a:schemeClr val="tx1"/>
                </a:solidFill>
                <a:latin typeface="Chinacat" panose="00000400000000000000" pitchFamily="2" charset="0"/>
              </a:rPr>
              <a:t>the same </a:t>
            </a:r>
            <a:r>
              <a:rPr lang="en-US" sz="3900" dirty="0">
                <a:solidFill>
                  <a:schemeClr val="tx1"/>
                </a:solidFill>
                <a:latin typeface="Chinacat" panose="00000400000000000000" pitchFamily="2" charset="0"/>
              </a:rPr>
              <a:t>idea as </a:t>
            </a:r>
            <a:r>
              <a:rPr lang="en-US" sz="3900" dirty="0" smtClean="0">
                <a:solidFill>
                  <a:schemeClr val="tx1"/>
                </a:solidFill>
                <a:latin typeface="Chinacat" panose="00000400000000000000" pitchFamily="2" charset="0"/>
              </a:rPr>
              <a:t>the verbal message; </a:t>
            </a:r>
          </a:p>
          <a:p>
            <a:r>
              <a:rPr lang="en-US" sz="2500" dirty="0" smtClean="0">
                <a:solidFill>
                  <a:schemeClr val="tx1"/>
                </a:solidFill>
                <a:latin typeface="Chinacat" panose="00000400000000000000" pitchFamily="2" charset="0"/>
              </a:rPr>
              <a:t>*the message is still apparent without the verbal</a:t>
            </a:r>
            <a:endParaRPr lang="en-US" sz="2500" dirty="0">
              <a:solidFill>
                <a:schemeClr val="tx1"/>
              </a:solidFill>
              <a:latin typeface="Chinacat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19" y="1832676"/>
            <a:ext cx="4495800" cy="404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5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91281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3000" dirty="0" smtClean="0">
                <a:latin typeface="RobinGraffitiFilledin" panose="02000603000000000000" pitchFamily="2" charset="0"/>
              </a:rPr>
              <a:t>Functions of Communication</a:t>
            </a:r>
            <a:br>
              <a:rPr lang="en-US" sz="3000" dirty="0" smtClean="0">
                <a:latin typeface="RobinGraffitiFilledin" panose="02000603000000000000" pitchFamily="2" charset="0"/>
              </a:rPr>
            </a:br>
            <a:r>
              <a:rPr lang="en-US" sz="8700" spc="600" dirty="0" smtClean="0">
                <a:ln w="25400">
                  <a:solidFill>
                    <a:schemeClr val="tx1"/>
                  </a:solidFill>
                </a:ln>
                <a:solidFill>
                  <a:srgbClr val="990099"/>
                </a:solidFill>
                <a:latin typeface="RobinGraffitiFilledin" panose="02000603000000000000" pitchFamily="2" charset="0"/>
              </a:rPr>
              <a:t>#2:</a:t>
            </a:r>
            <a:r>
              <a:rPr lang="en-US" sz="2400" spc="600" dirty="0" smtClean="0">
                <a:ln w="25400">
                  <a:solidFill>
                    <a:schemeClr val="tx1"/>
                  </a:solidFill>
                </a:ln>
                <a:solidFill>
                  <a:srgbClr val="990099"/>
                </a:solidFill>
                <a:latin typeface="RobinGraffitiFilledin" panose="02000603000000000000" pitchFamily="2" charset="0"/>
              </a:rPr>
              <a:t> </a:t>
            </a:r>
            <a:r>
              <a:rPr lang="en-US" sz="8700" spc="600" dirty="0" smtClean="0">
                <a:ln w="25400">
                  <a:solidFill>
                    <a:schemeClr val="tx1"/>
                  </a:solidFill>
                </a:ln>
                <a:solidFill>
                  <a:srgbClr val="990099"/>
                </a:solidFill>
                <a:latin typeface="RobinGraffitiFilledin" panose="02000603000000000000" pitchFamily="2" charset="0"/>
              </a:rPr>
              <a:t>Contradict</a:t>
            </a:r>
            <a:endParaRPr lang="en-US" sz="8700" dirty="0">
              <a:ln w="25400">
                <a:solidFill>
                  <a:schemeClr val="tx1"/>
                </a:solidFill>
              </a:ln>
              <a:solidFill>
                <a:srgbClr val="990099"/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157119"/>
            <a:ext cx="9875838" cy="1442622"/>
          </a:xfrm>
        </p:spPr>
        <p:txBody>
          <a:bodyPr lIns="0" rIns="0" anchor="b">
            <a:noAutofit/>
          </a:bodyPr>
          <a:lstStyle/>
          <a:p>
            <a:r>
              <a:rPr lang="en-US" sz="3900" dirty="0">
                <a:solidFill>
                  <a:schemeClr val="tx1"/>
                </a:solidFill>
                <a:latin typeface="Chinacat" panose="00000400000000000000" pitchFamily="2" charset="0"/>
              </a:rPr>
              <a:t> </a:t>
            </a:r>
            <a:r>
              <a:rPr lang="en-US" sz="3900" dirty="0" smtClean="0">
                <a:solidFill>
                  <a:schemeClr val="tx1"/>
                </a:solidFill>
                <a:latin typeface="Chinacat" panose="00000400000000000000" pitchFamily="2" charset="0"/>
              </a:rPr>
              <a:t>when the nonverbal communication is the opposite of what is being said</a:t>
            </a:r>
            <a:endParaRPr lang="en-US" sz="2500" dirty="0">
              <a:solidFill>
                <a:schemeClr val="tx1"/>
              </a:solidFill>
              <a:latin typeface="Chinacat" panose="00000400000000000000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89919" y="1813719"/>
            <a:ext cx="7010400" cy="4565900"/>
            <a:chOff x="1889919" y="1813719"/>
            <a:chExt cx="7010400" cy="45659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9919" y="2042319"/>
              <a:ext cx="4259640" cy="4337300"/>
            </a:xfrm>
            <a:prstGeom prst="rect">
              <a:avLst/>
            </a:prstGeom>
          </p:spPr>
        </p:pic>
        <p:sp>
          <p:nvSpPr>
            <p:cNvPr id="4" name="Rounded Rectangular Callout 3"/>
            <p:cNvSpPr/>
            <p:nvPr/>
          </p:nvSpPr>
          <p:spPr>
            <a:xfrm>
              <a:off x="6309519" y="1813719"/>
              <a:ext cx="2590800" cy="1905000"/>
            </a:xfrm>
            <a:prstGeom prst="wedgeRoundRectCallout">
              <a:avLst>
                <a:gd name="adj1" fmla="val -66735"/>
                <a:gd name="adj2" fmla="val 4518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00" dirty="0" smtClean="0">
                  <a:solidFill>
                    <a:schemeClr val="tx1"/>
                  </a:solidFill>
                  <a:latin typeface="German Beauty" panose="02000500000000000000" pitchFamily="2" charset="0"/>
                </a:rPr>
                <a:t>I’m fine</a:t>
              </a:r>
              <a:endParaRPr lang="en-US" sz="5500" dirty="0">
                <a:solidFill>
                  <a:schemeClr val="tx1"/>
                </a:solidFill>
                <a:latin typeface="German Beauty" panose="02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85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91281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3000" dirty="0" smtClean="0">
                <a:latin typeface="RobinGraffitiFilledin" panose="02000603000000000000" pitchFamily="2" charset="0"/>
              </a:rPr>
              <a:t>Functions of Communication</a:t>
            </a:r>
            <a:br>
              <a:rPr lang="en-US" sz="3000" dirty="0" smtClean="0">
                <a:latin typeface="RobinGraffitiFilledin" panose="02000603000000000000" pitchFamily="2" charset="0"/>
              </a:rPr>
            </a:br>
            <a:r>
              <a:rPr lang="en-US" sz="8700" spc="600" dirty="0" smtClean="0">
                <a:ln w="25400">
                  <a:solidFill>
                    <a:schemeClr val="tx1"/>
                  </a:solidFill>
                </a:ln>
                <a:solidFill>
                  <a:srgbClr val="FF9933"/>
                </a:solidFill>
                <a:latin typeface="RobinGraffitiFilledin" panose="02000603000000000000" pitchFamily="2" charset="0"/>
              </a:rPr>
              <a:t>#3: Substitute</a:t>
            </a:r>
            <a:endParaRPr lang="en-US" sz="8700" dirty="0">
              <a:ln w="25400">
                <a:solidFill>
                  <a:schemeClr val="tx1"/>
                </a:solidFill>
              </a:ln>
              <a:solidFill>
                <a:srgbClr val="FF9933"/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157119"/>
            <a:ext cx="9875838" cy="1442622"/>
          </a:xfrm>
        </p:spPr>
        <p:txBody>
          <a:bodyPr lIns="0" rIns="0" anchor="b">
            <a:noAutofit/>
          </a:bodyPr>
          <a:lstStyle/>
          <a:p>
            <a:r>
              <a:rPr lang="en-US" sz="4200" dirty="0" smtClean="0">
                <a:solidFill>
                  <a:schemeClr val="tx1"/>
                </a:solidFill>
                <a:latin typeface="Chinacat" panose="00000400000000000000" pitchFamily="2" charset="0"/>
              </a:rPr>
              <a:t>nonverbal communication is used in place of verbal communication</a:t>
            </a:r>
            <a:endParaRPr lang="en-US" sz="4200" dirty="0">
              <a:solidFill>
                <a:schemeClr val="tx1"/>
              </a:solidFill>
              <a:latin typeface="Chinacat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19" y="1737519"/>
            <a:ext cx="3127576" cy="4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8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91281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3000" dirty="0" smtClean="0">
                <a:latin typeface="RobinGraffitiFilledin" panose="02000603000000000000" pitchFamily="2" charset="0"/>
              </a:rPr>
              <a:t>Functions of Communication</a:t>
            </a:r>
            <a:br>
              <a:rPr lang="en-US" sz="3000" dirty="0" smtClean="0">
                <a:latin typeface="RobinGraffitiFilledin" panose="02000603000000000000" pitchFamily="2" charset="0"/>
              </a:rPr>
            </a:br>
            <a:r>
              <a:rPr lang="en-US" sz="8700" spc="600" dirty="0" smtClean="0">
                <a:ln w="25400">
                  <a:solidFill>
                    <a:schemeClr val="tx1"/>
                  </a:solidFill>
                </a:ln>
                <a:solidFill>
                  <a:srgbClr val="A09BFD"/>
                </a:solidFill>
                <a:latin typeface="RobinGraffitiFilledin" panose="02000603000000000000" pitchFamily="2" charset="0"/>
              </a:rPr>
              <a:t>#4:</a:t>
            </a:r>
            <a:r>
              <a:rPr lang="en-US" sz="5500" spc="600" dirty="0" smtClean="0">
                <a:ln w="25400">
                  <a:solidFill>
                    <a:schemeClr val="tx1"/>
                  </a:solidFill>
                </a:ln>
                <a:solidFill>
                  <a:srgbClr val="A09BFD"/>
                </a:solidFill>
                <a:latin typeface="RobinGraffitiFilledin" panose="02000603000000000000" pitchFamily="2" charset="0"/>
              </a:rPr>
              <a:t> </a:t>
            </a:r>
            <a:r>
              <a:rPr lang="en-US" sz="8700" spc="600" dirty="0" smtClean="0">
                <a:ln w="25400">
                  <a:solidFill>
                    <a:schemeClr val="tx1"/>
                  </a:solidFill>
                </a:ln>
                <a:solidFill>
                  <a:srgbClr val="A09BFD"/>
                </a:solidFill>
                <a:latin typeface="RobinGraffitiFilledin" panose="02000603000000000000" pitchFamily="2" charset="0"/>
              </a:rPr>
              <a:t>Compliment</a:t>
            </a:r>
            <a:endParaRPr lang="en-US" sz="8700" dirty="0">
              <a:ln w="25400">
                <a:solidFill>
                  <a:schemeClr val="tx1"/>
                </a:solidFill>
              </a:ln>
              <a:solidFill>
                <a:srgbClr val="A09BFD"/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157119"/>
            <a:ext cx="9875838" cy="1442622"/>
          </a:xfrm>
        </p:spPr>
        <p:txBody>
          <a:bodyPr lIns="0" rIns="0" anchor="b">
            <a:noAutofit/>
          </a:bodyPr>
          <a:lstStyle/>
          <a:p>
            <a:r>
              <a:rPr lang="en-US" sz="4200" dirty="0" smtClean="0">
                <a:solidFill>
                  <a:schemeClr val="tx1"/>
                </a:solidFill>
                <a:latin typeface="Chinacat" panose="00000400000000000000" pitchFamily="2" charset="0"/>
              </a:rPr>
              <a:t>helps to support the </a:t>
            </a:r>
            <a:r>
              <a:rPr lang="en-US" sz="4200" dirty="0">
                <a:solidFill>
                  <a:schemeClr val="tx1"/>
                </a:solidFill>
                <a:latin typeface="Chinacat" panose="00000400000000000000" pitchFamily="2" charset="0"/>
              </a:rPr>
              <a:t>verbal message; </a:t>
            </a:r>
            <a:endParaRPr lang="en-US" sz="4200" dirty="0" smtClean="0">
              <a:solidFill>
                <a:schemeClr val="tx1"/>
              </a:solidFill>
              <a:latin typeface="Chinacat" panose="00000400000000000000" pitchFamily="2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Chinacat" panose="00000400000000000000" pitchFamily="2" charset="0"/>
              </a:rPr>
              <a:t>*used </a:t>
            </a:r>
            <a:r>
              <a:rPr lang="en-US" sz="2800" dirty="0">
                <a:solidFill>
                  <a:schemeClr val="tx1"/>
                </a:solidFill>
                <a:latin typeface="Chinacat" panose="00000400000000000000" pitchFamily="2" charset="0"/>
              </a:rPr>
              <a:t>to </a:t>
            </a:r>
            <a:r>
              <a:rPr lang="en-US" sz="2800" dirty="0" smtClean="0">
                <a:solidFill>
                  <a:schemeClr val="tx1"/>
                </a:solidFill>
                <a:latin typeface="Chinacat" panose="00000400000000000000" pitchFamily="2" charset="0"/>
              </a:rPr>
              <a:t>emphasize or show </a:t>
            </a:r>
            <a:r>
              <a:rPr lang="en-US" sz="2800" dirty="0">
                <a:solidFill>
                  <a:schemeClr val="tx1"/>
                </a:solidFill>
                <a:latin typeface="Chinacat" panose="00000400000000000000" pitchFamily="2" charset="0"/>
              </a:rPr>
              <a:t>how to do </a:t>
            </a:r>
            <a:r>
              <a:rPr lang="en-US" sz="2800" dirty="0" smtClean="0">
                <a:solidFill>
                  <a:schemeClr val="tx1"/>
                </a:solidFill>
                <a:latin typeface="Chinacat" panose="00000400000000000000" pitchFamily="2" charset="0"/>
              </a:rPr>
              <a:t>something</a:t>
            </a:r>
            <a:endParaRPr lang="en-US" sz="2800" dirty="0">
              <a:solidFill>
                <a:schemeClr val="tx1"/>
              </a:solidFill>
              <a:latin typeface="Chinacat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519" y="1737517"/>
            <a:ext cx="2361486" cy="464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0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91281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3000" dirty="0" smtClean="0">
                <a:latin typeface="RobinGraffitiFilledin" panose="02000603000000000000" pitchFamily="2" charset="0"/>
              </a:rPr>
              <a:t>Functions of Communication</a:t>
            </a:r>
            <a:br>
              <a:rPr lang="en-US" sz="3000" dirty="0" smtClean="0">
                <a:latin typeface="RobinGraffitiFilledin" panose="02000603000000000000" pitchFamily="2" charset="0"/>
              </a:rPr>
            </a:br>
            <a:r>
              <a:rPr lang="en-US" sz="8700" spc="600" dirty="0" smtClean="0">
                <a:ln w="25400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RobinGraffitiFilledin" panose="02000603000000000000" pitchFamily="2" charset="0"/>
              </a:rPr>
              <a:t>#5: Regulate</a:t>
            </a:r>
            <a:endParaRPr lang="en-US" sz="8700" dirty="0">
              <a:ln w="25400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157119"/>
            <a:ext cx="9875838" cy="1442622"/>
          </a:xfrm>
        </p:spPr>
        <p:txBody>
          <a:bodyPr lIns="0" rIns="0" anchor="b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hinacat" panose="00000400000000000000" pitchFamily="2" charset="0"/>
              </a:rPr>
              <a:t>nonverbal cues that keep the conversation flowing </a:t>
            </a:r>
            <a:endParaRPr lang="en-US" sz="3200" dirty="0" smtClean="0">
              <a:solidFill>
                <a:schemeClr val="tx1"/>
              </a:solidFill>
              <a:latin typeface="Chinacat" panose="00000400000000000000" pitchFamily="2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Chinacat" panose="00000400000000000000" pitchFamily="2" charset="0"/>
              </a:rPr>
              <a:t>(ex</a:t>
            </a:r>
            <a:r>
              <a:rPr lang="en-US" sz="2400" dirty="0" smtClean="0">
                <a:solidFill>
                  <a:schemeClr val="tx1"/>
                </a:solidFill>
                <a:latin typeface="Chinacat" panose="00000400000000000000" pitchFamily="2" charset="0"/>
                <a:sym typeface="Wingdings" pitchFamily="2" charset="2"/>
              </a:rPr>
              <a:t>): </a:t>
            </a:r>
            <a:r>
              <a:rPr lang="en-US" sz="2400" dirty="0" smtClean="0">
                <a:solidFill>
                  <a:schemeClr val="tx1"/>
                </a:solidFill>
                <a:latin typeface="Chinacat" panose="00000400000000000000" pitchFamily="2" charset="0"/>
              </a:rPr>
              <a:t>nodding </a:t>
            </a:r>
            <a:r>
              <a:rPr lang="en-US" sz="2400" dirty="0">
                <a:solidFill>
                  <a:schemeClr val="tx1"/>
                </a:solidFill>
                <a:latin typeface="Chinacat" panose="00000400000000000000" pitchFamily="2" charset="0"/>
              </a:rPr>
              <a:t>head, making eye contact, leaning </a:t>
            </a:r>
            <a:r>
              <a:rPr lang="en-US" sz="2400" dirty="0" smtClean="0">
                <a:solidFill>
                  <a:schemeClr val="tx1"/>
                </a:solidFill>
                <a:latin typeface="Chinacat" panose="00000400000000000000" pitchFamily="2" charset="0"/>
              </a:rPr>
              <a:t>forward</a:t>
            </a:r>
            <a:endParaRPr lang="en-US" sz="2400" dirty="0">
              <a:solidFill>
                <a:schemeClr val="tx1"/>
              </a:solidFill>
              <a:latin typeface="Chinacat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115" y="2118519"/>
            <a:ext cx="5181605" cy="38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7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91281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3000" dirty="0" smtClean="0">
                <a:latin typeface="RobinGraffitiFilledin" panose="02000603000000000000" pitchFamily="2" charset="0"/>
              </a:rPr>
              <a:t>Functions of Communication</a:t>
            </a:r>
            <a:br>
              <a:rPr lang="en-US" sz="3000" dirty="0" smtClean="0">
                <a:latin typeface="RobinGraffitiFilledin" panose="02000603000000000000" pitchFamily="2" charset="0"/>
              </a:rPr>
            </a:br>
            <a:r>
              <a:rPr lang="en-US" sz="8700" spc="600" dirty="0" smtClean="0">
                <a:ln w="25400">
                  <a:solidFill>
                    <a:schemeClr val="tx1"/>
                  </a:solidFill>
                </a:ln>
                <a:solidFill>
                  <a:srgbClr val="FFFF00"/>
                </a:solidFill>
                <a:latin typeface="RobinGraffitiFilledin" panose="02000603000000000000" pitchFamily="2" charset="0"/>
              </a:rPr>
              <a:t>#6: Accent</a:t>
            </a:r>
            <a:endParaRPr lang="en-US" sz="8700" dirty="0">
              <a:ln w="25400">
                <a:solidFill>
                  <a:schemeClr val="tx1"/>
                </a:solidFill>
              </a:ln>
              <a:solidFill>
                <a:srgbClr val="FFFF00"/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157119"/>
            <a:ext cx="9875838" cy="1442622"/>
          </a:xfrm>
        </p:spPr>
        <p:txBody>
          <a:bodyPr lIns="0" rIns="0" anchor="b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hinacat" panose="00000400000000000000" pitchFamily="2" charset="0"/>
              </a:rPr>
              <a:t>use of gestures and facial expressions to emphasize or punctuate spoken words </a:t>
            </a:r>
            <a:endParaRPr lang="en-US" sz="2400" dirty="0">
              <a:solidFill>
                <a:schemeClr val="tx1"/>
              </a:solidFill>
              <a:latin typeface="Chinacat" panose="000004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70719" y="2194719"/>
            <a:ext cx="7294092" cy="4038601"/>
            <a:chOff x="670719" y="2194719"/>
            <a:chExt cx="7294092" cy="40386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919" y="2347119"/>
              <a:ext cx="4550892" cy="3886201"/>
            </a:xfrm>
            <a:prstGeom prst="rect">
              <a:avLst/>
            </a:prstGeom>
          </p:spPr>
        </p:pic>
        <p:sp>
          <p:nvSpPr>
            <p:cNvPr id="5" name="Rounded Rectangular Callout 4"/>
            <p:cNvSpPr/>
            <p:nvPr/>
          </p:nvSpPr>
          <p:spPr>
            <a:xfrm>
              <a:off x="670719" y="2194719"/>
              <a:ext cx="3200400" cy="2095500"/>
            </a:xfrm>
            <a:prstGeom prst="wedgeRoundRectCallout">
              <a:avLst>
                <a:gd name="adj1" fmla="val 71169"/>
                <a:gd name="adj2" fmla="val 3337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smtClean="0">
                  <a:solidFill>
                    <a:schemeClr val="tx1"/>
                  </a:solidFill>
                  <a:latin typeface="GROBOLD" pitchFamily="2" charset="0"/>
                </a:rPr>
                <a:t>I’ll give you </a:t>
              </a:r>
              <a:r>
                <a:rPr lang="en-US" sz="3500" u="sng" dirty="0" smtClean="0">
                  <a:solidFill>
                    <a:schemeClr val="tx1"/>
                  </a:solidFill>
                  <a:latin typeface="GROBOLD" pitchFamily="2" charset="0"/>
                </a:rPr>
                <a:t>ONE</a:t>
              </a:r>
              <a:r>
                <a:rPr lang="en-US" sz="3500" dirty="0" smtClean="0">
                  <a:solidFill>
                    <a:schemeClr val="tx1"/>
                  </a:solidFill>
                  <a:latin typeface="GROBOLD" pitchFamily="2" charset="0"/>
                </a:rPr>
                <a:t> last chance</a:t>
              </a:r>
              <a:endParaRPr lang="en-US" sz="3500" dirty="0">
                <a:solidFill>
                  <a:schemeClr val="tx1"/>
                </a:solidFill>
                <a:latin typeface="GROBOL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81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75494" y="1051719"/>
            <a:ext cx="8229600" cy="563880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7919"/>
            <a:ext cx="9875838" cy="5562600"/>
          </a:xfrm>
        </p:spPr>
        <p:txBody>
          <a:bodyPr lIns="0" rIns="0" anchor="t">
            <a:noAutofit/>
          </a:bodyPr>
          <a:lstStyle/>
          <a:p>
            <a:r>
              <a:rPr lang="en-US" sz="7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inGraffitiFilledin" panose="02000603000000000000" pitchFamily="2" charset="0"/>
              </a:rPr>
              <a:t/>
            </a:r>
            <a:br>
              <a:rPr lang="en-US" sz="7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inGraffitiFilledin" panose="02000603000000000000" pitchFamily="2" charset="0"/>
              </a:rPr>
            </a:br>
            <a:r>
              <a:rPr lang="en-US" sz="7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inGraffitiFilledin" panose="02000603000000000000" pitchFamily="2" charset="0"/>
              </a:rPr>
              <a:t>Types of </a:t>
            </a:r>
            <a:br>
              <a:rPr lang="en-US" sz="7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inGraffitiFilledin" panose="02000603000000000000" pitchFamily="2" charset="0"/>
              </a:rPr>
            </a:br>
            <a:r>
              <a:rPr lang="en-US" sz="7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inGraffitiFilledin" panose="02000603000000000000" pitchFamily="2" charset="0"/>
              </a:rPr>
              <a:t>non-verbal Communication</a:t>
            </a:r>
            <a:endParaRPr lang="en-US" sz="7000" dirty="0">
              <a:solidFill>
                <a:schemeClr val="tx1">
                  <a:lumMod val="65000"/>
                  <a:lumOff val="35000"/>
                </a:schemeClr>
              </a:solidFill>
              <a:latin typeface="RobinGraffitiFilledin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88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62" y="0"/>
            <a:ext cx="9896699" cy="758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91281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3000" dirty="0" smtClean="0">
                <a:latin typeface="RobinGraffitiFilledin" panose="02000603000000000000" pitchFamily="2" charset="0"/>
              </a:rPr>
              <a:t>Non-Verbal Cues</a:t>
            </a:r>
            <a:br>
              <a:rPr lang="en-US" sz="3000" dirty="0" smtClean="0">
                <a:latin typeface="RobinGraffitiFilledin" panose="02000603000000000000" pitchFamily="2" charset="0"/>
              </a:rPr>
            </a:br>
            <a:r>
              <a:rPr lang="en-US" sz="8700" spc="600" dirty="0" smtClean="0">
                <a:ln w="25400">
                  <a:solidFill>
                    <a:schemeClr val="tx1"/>
                  </a:solidFill>
                </a:ln>
                <a:solidFill>
                  <a:srgbClr val="FFCC00"/>
                </a:solidFill>
                <a:latin typeface="RobinGraffitiFilledin" panose="02000603000000000000" pitchFamily="2" charset="0"/>
              </a:rPr>
              <a:t>#1:</a:t>
            </a:r>
            <a:r>
              <a:rPr lang="en-US" sz="8700" spc="-300" dirty="0" smtClean="0">
                <a:ln w="25400">
                  <a:solidFill>
                    <a:schemeClr val="tx1"/>
                  </a:solidFill>
                </a:ln>
                <a:solidFill>
                  <a:srgbClr val="FFCC00"/>
                </a:solidFill>
                <a:latin typeface="RobinGraffitiFilledin" panose="02000603000000000000" pitchFamily="2" charset="0"/>
              </a:rPr>
              <a:t> </a:t>
            </a:r>
            <a:r>
              <a:rPr lang="en-US" sz="8700" dirty="0" smtClean="0">
                <a:ln w="25400">
                  <a:solidFill>
                    <a:schemeClr val="tx1"/>
                  </a:solidFill>
                </a:ln>
                <a:solidFill>
                  <a:srgbClr val="FFCC00"/>
                </a:solidFill>
                <a:latin typeface="RobinGraffitiFilledin" panose="02000603000000000000" pitchFamily="2" charset="0"/>
              </a:rPr>
              <a:t>Proxemics</a:t>
            </a:r>
            <a:endParaRPr lang="en-US" sz="8700" dirty="0">
              <a:ln w="25400">
                <a:solidFill>
                  <a:schemeClr val="tx1"/>
                </a:solidFill>
              </a:ln>
              <a:solidFill>
                <a:srgbClr val="FFCC00"/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157119"/>
            <a:ext cx="9875838" cy="1442622"/>
          </a:xfrm>
        </p:spPr>
        <p:txBody>
          <a:bodyPr lIns="0" rIns="0" anchor="b">
            <a:noAutofit/>
          </a:bodyPr>
          <a:lstStyle/>
          <a:p>
            <a:r>
              <a:rPr lang="en-US" sz="3900" dirty="0" smtClean="0">
                <a:solidFill>
                  <a:schemeClr val="tx1"/>
                </a:solidFill>
                <a:latin typeface="Chinacat" panose="00000400000000000000" pitchFamily="2" charset="0"/>
              </a:rPr>
              <a:t>how close people are to each other while communicating</a:t>
            </a:r>
            <a:endParaRPr lang="en-US" sz="3900" dirty="0">
              <a:solidFill>
                <a:schemeClr val="tx1"/>
              </a:solidFill>
              <a:latin typeface="Chinacat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40" y="1508919"/>
            <a:ext cx="3222978" cy="4840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635" y="2139354"/>
            <a:ext cx="2650278" cy="421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6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586" y="0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7000" dirty="0">
                <a:latin typeface="RobinGraffitiFilledin" panose="02000603000000000000" pitchFamily="2" charset="0"/>
              </a:rPr>
              <a:t>Non-Verbal Communication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650213"/>
            <a:ext cx="9875838" cy="1939625"/>
          </a:xfrm>
        </p:spPr>
        <p:txBody>
          <a:bodyPr anchor="b">
            <a:noAutofit/>
          </a:bodyPr>
          <a:lstStyle/>
          <a:p>
            <a:r>
              <a:rPr lang="en-US" sz="4500" dirty="0" smtClean="0">
                <a:solidFill>
                  <a:schemeClr val="tx1"/>
                </a:solidFill>
                <a:latin typeface="Chinacat" panose="00000400000000000000" pitchFamily="2" charset="0"/>
              </a:rPr>
              <a:t>any form </a:t>
            </a:r>
            <a:r>
              <a:rPr lang="en-US" sz="4500" dirty="0">
                <a:solidFill>
                  <a:schemeClr val="tx1"/>
                </a:solidFill>
                <a:latin typeface="Chinacat" panose="00000400000000000000" pitchFamily="2" charset="0"/>
              </a:rPr>
              <a:t>of communication </a:t>
            </a:r>
            <a:r>
              <a:rPr lang="en-US" sz="4500" dirty="0" smtClean="0">
                <a:solidFill>
                  <a:schemeClr val="tx1"/>
                </a:solidFill>
                <a:latin typeface="Chinacat" panose="00000400000000000000" pitchFamily="2" charset="0"/>
              </a:rPr>
              <a:t>that doesn’t include </a:t>
            </a:r>
            <a:r>
              <a:rPr lang="en-US" sz="4500" dirty="0">
                <a:solidFill>
                  <a:schemeClr val="tx1"/>
                </a:solidFill>
                <a:latin typeface="Chinacat" panose="00000400000000000000" pitchFamily="2" charset="0"/>
              </a:rPr>
              <a:t>words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876" y="2347119"/>
            <a:ext cx="4290086" cy="379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8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91281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3000" dirty="0" smtClean="0">
                <a:latin typeface="RobinGraffitiFilledin" panose="02000603000000000000" pitchFamily="2" charset="0"/>
              </a:rPr>
              <a:t>Non-Verbal Cues</a:t>
            </a:r>
            <a:br>
              <a:rPr lang="en-US" sz="3000" dirty="0" smtClean="0">
                <a:latin typeface="RobinGraffitiFilledin" panose="02000603000000000000" pitchFamily="2" charset="0"/>
              </a:rPr>
            </a:br>
            <a:r>
              <a:rPr lang="en-US" sz="8700" spc="600" dirty="0" smtClean="0">
                <a:ln w="25400">
                  <a:solidFill>
                    <a:schemeClr val="tx1"/>
                  </a:solidFill>
                </a:ln>
                <a:solidFill>
                  <a:srgbClr val="FFCC00"/>
                </a:solidFill>
                <a:latin typeface="RobinGraffitiFilledin" panose="02000603000000000000" pitchFamily="2" charset="0"/>
              </a:rPr>
              <a:t>#1:</a:t>
            </a:r>
            <a:r>
              <a:rPr lang="en-US" sz="8700" spc="-300" dirty="0" smtClean="0">
                <a:ln w="25400">
                  <a:solidFill>
                    <a:schemeClr val="tx1"/>
                  </a:solidFill>
                </a:ln>
                <a:solidFill>
                  <a:srgbClr val="FFCC00"/>
                </a:solidFill>
                <a:latin typeface="RobinGraffitiFilledin" panose="02000603000000000000" pitchFamily="2" charset="0"/>
              </a:rPr>
              <a:t> </a:t>
            </a:r>
            <a:r>
              <a:rPr lang="en-US" sz="8700" dirty="0" smtClean="0">
                <a:ln w="25400">
                  <a:solidFill>
                    <a:schemeClr val="tx1"/>
                  </a:solidFill>
                </a:ln>
                <a:solidFill>
                  <a:srgbClr val="FFCC00"/>
                </a:solidFill>
                <a:latin typeface="RobinGraffitiFilledin" panose="02000603000000000000" pitchFamily="2" charset="0"/>
              </a:rPr>
              <a:t>Proxemics</a:t>
            </a:r>
            <a:endParaRPr lang="en-US" sz="8700" dirty="0">
              <a:ln w="25400">
                <a:solidFill>
                  <a:schemeClr val="tx1"/>
                </a:solidFill>
              </a:ln>
              <a:solidFill>
                <a:srgbClr val="FFCC00"/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080919"/>
            <a:ext cx="9875838" cy="1508919"/>
          </a:xfrm>
        </p:spPr>
        <p:txBody>
          <a:bodyPr lIns="0" rIns="0" anchor="b">
            <a:noAutofit/>
          </a:bodyPr>
          <a:lstStyle/>
          <a:p>
            <a:r>
              <a:rPr lang="en-US" sz="2500" dirty="0" smtClean="0">
                <a:solidFill>
                  <a:schemeClr val="tx1"/>
                </a:solidFill>
                <a:latin typeface="Chinacat" panose="00000400000000000000" pitchFamily="2" charset="0"/>
                <a:hlinkClick r:id="rId2"/>
              </a:rPr>
              <a:t>https://youtu.be/frQdjs9UaYA?t=33s</a:t>
            </a:r>
            <a:r>
              <a:rPr lang="en-US" sz="2500" dirty="0" smtClean="0">
                <a:solidFill>
                  <a:schemeClr val="tx1"/>
                </a:solidFill>
                <a:latin typeface="Chinacat" panose="00000400000000000000" pitchFamily="2" charset="0"/>
              </a:rPr>
              <a:t> </a:t>
            </a:r>
            <a:endParaRPr lang="en-US" sz="2500" dirty="0">
              <a:solidFill>
                <a:schemeClr val="tx1"/>
              </a:solidFill>
              <a:latin typeface="Chinacat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19" y="1545054"/>
            <a:ext cx="5382068" cy="528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91281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3000" dirty="0" smtClean="0">
                <a:latin typeface="RobinGraffitiFilledin" panose="02000603000000000000" pitchFamily="2" charset="0"/>
              </a:rPr>
              <a:t>Non-Verbal Cues</a:t>
            </a:r>
            <a:br>
              <a:rPr lang="en-US" sz="3000" dirty="0" smtClean="0">
                <a:latin typeface="RobinGraffitiFilledin" panose="02000603000000000000" pitchFamily="2" charset="0"/>
              </a:rPr>
            </a:br>
            <a:r>
              <a:rPr lang="en-US" sz="8700" spc="600" dirty="0" smtClean="0">
                <a:ln w="25400">
                  <a:solidFill>
                    <a:schemeClr val="tx1"/>
                  </a:solidFill>
                </a:ln>
                <a:solidFill>
                  <a:srgbClr val="FF99FF"/>
                </a:solidFill>
                <a:latin typeface="RobinGraffitiFilledin" panose="02000603000000000000" pitchFamily="2" charset="0"/>
              </a:rPr>
              <a:t>#2:</a:t>
            </a:r>
            <a:r>
              <a:rPr lang="en-US" sz="8700" spc="-300" dirty="0" smtClean="0">
                <a:ln w="25400">
                  <a:solidFill>
                    <a:schemeClr val="tx1"/>
                  </a:solidFill>
                </a:ln>
                <a:solidFill>
                  <a:srgbClr val="FF99FF"/>
                </a:solidFill>
                <a:latin typeface="RobinGraffitiFilledin" panose="02000603000000000000" pitchFamily="2" charset="0"/>
              </a:rPr>
              <a:t> </a:t>
            </a:r>
            <a:r>
              <a:rPr lang="en-US" sz="8700" dirty="0" smtClean="0">
                <a:ln w="25400">
                  <a:solidFill>
                    <a:schemeClr val="tx1"/>
                  </a:solidFill>
                </a:ln>
                <a:solidFill>
                  <a:srgbClr val="FF99FF"/>
                </a:solidFill>
                <a:latin typeface="RobinGraffitiFilledin" panose="02000603000000000000" pitchFamily="2" charset="0"/>
              </a:rPr>
              <a:t>Haptics</a:t>
            </a:r>
            <a:endParaRPr lang="en-US" sz="8700" dirty="0">
              <a:ln w="25400">
                <a:solidFill>
                  <a:schemeClr val="tx1"/>
                </a:solidFill>
              </a:ln>
              <a:solidFill>
                <a:srgbClr val="FF99FF"/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157119"/>
            <a:ext cx="9875838" cy="1442622"/>
          </a:xfrm>
        </p:spPr>
        <p:txBody>
          <a:bodyPr lIns="0" rIns="0" anchor="b">
            <a:noAutofit/>
          </a:bodyPr>
          <a:lstStyle/>
          <a:p>
            <a:r>
              <a:rPr lang="en-US" sz="3900" dirty="0" smtClean="0">
                <a:solidFill>
                  <a:schemeClr val="tx1"/>
                </a:solidFill>
                <a:latin typeface="Chinacat" panose="00000400000000000000" pitchFamily="2" charset="0"/>
              </a:rPr>
              <a:t>non-verbal communication involving touch</a:t>
            </a:r>
            <a:endParaRPr lang="en-US" sz="3900" dirty="0">
              <a:solidFill>
                <a:schemeClr val="tx1"/>
              </a:solidFill>
              <a:latin typeface="Chinacat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19" y="1737519"/>
            <a:ext cx="5105400" cy="516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3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2119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3000" dirty="0" smtClean="0">
                <a:latin typeface="RobinGraffitiFilledin" panose="02000603000000000000" pitchFamily="2" charset="0"/>
              </a:rPr>
              <a:t>Non-Verbal Cues</a:t>
            </a:r>
            <a:br>
              <a:rPr lang="en-US" sz="3000" dirty="0" smtClean="0">
                <a:latin typeface="RobinGraffitiFilledin" panose="02000603000000000000" pitchFamily="2" charset="0"/>
              </a:rPr>
            </a:br>
            <a:r>
              <a:rPr lang="en-US" sz="8700" spc="600" dirty="0" smtClean="0">
                <a:ln w="25400">
                  <a:solidFill>
                    <a:schemeClr val="tx1"/>
                  </a:solidFill>
                </a:ln>
                <a:solidFill>
                  <a:srgbClr val="FF99FF"/>
                </a:solidFill>
                <a:latin typeface="RobinGraffitiFilledin" panose="02000603000000000000" pitchFamily="2" charset="0"/>
              </a:rPr>
              <a:t>#2: Haptics</a:t>
            </a:r>
            <a:endParaRPr lang="en-US" sz="8700" dirty="0">
              <a:ln w="25400">
                <a:solidFill>
                  <a:schemeClr val="tx1"/>
                </a:solidFill>
              </a:ln>
              <a:solidFill>
                <a:srgbClr val="FF99FF"/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52319"/>
            <a:ext cx="9875838" cy="1508919"/>
          </a:xfrm>
        </p:spPr>
        <p:txBody>
          <a:bodyPr lIns="0" rIns="0" anchor="b">
            <a:no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Chinacat" panose="00000400000000000000" pitchFamily="2" charset="0"/>
                <a:hlinkClick r:id="rId2"/>
              </a:rPr>
              <a:t>https://www.youtube.com/watch?v=m8h5Z-v9dzY&amp;list=PL3609A549C2F0907C&amp;index=17</a:t>
            </a:r>
            <a:r>
              <a:rPr lang="en-US" sz="1800" dirty="0" smtClean="0">
                <a:solidFill>
                  <a:schemeClr val="tx1"/>
                </a:solidFill>
                <a:latin typeface="Chinacat" panose="00000400000000000000" pitchFamily="2" charset="0"/>
              </a:rPr>
              <a:t> </a:t>
            </a:r>
            <a:endParaRPr lang="en-US" sz="1800" dirty="0">
              <a:solidFill>
                <a:schemeClr val="tx1"/>
              </a:solidFill>
              <a:latin typeface="Chinacat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19" y="2700826"/>
            <a:ext cx="6383860" cy="353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4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281" y="1737519"/>
            <a:ext cx="4061836" cy="46810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91281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3000" dirty="0" smtClean="0">
                <a:latin typeface="RobinGraffitiFilledin" panose="02000603000000000000" pitchFamily="2" charset="0"/>
              </a:rPr>
              <a:t>Non-Verbal Cues</a:t>
            </a:r>
            <a:br>
              <a:rPr lang="en-US" sz="3000" dirty="0" smtClean="0">
                <a:latin typeface="RobinGraffitiFilledin" panose="02000603000000000000" pitchFamily="2" charset="0"/>
              </a:rPr>
            </a:br>
            <a:r>
              <a:rPr lang="en-US" sz="8700" spc="600" dirty="0" smtClean="0">
                <a:ln w="25400">
                  <a:solidFill>
                    <a:schemeClr val="tx1"/>
                  </a:solidFill>
                </a:ln>
                <a:solidFill>
                  <a:srgbClr val="66FF99"/>
                </a:solidFill>
                <a:latin typeface="RobinGraffitiFilledin" panose="02000603000000000000" pitchFamily="2" charset="0"/>
              </a:rPr>
              <a:t>#3: Kinesics</a:t>
            </a:r>
            <a:endParaRPr lang="en-US" sz="8700" dirty="0">
              <a:ln w="25400">
                <a:solidFill>
                  <a:schemeClr val="tx1"/>
                </a:solidFill>
              </a:ln>
              <a:solidFill>
                <a:srgbClr val="66FF99"/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157119"/>
            <a:ext cx="9875838" cy="1442622"/>
          </a:xfrm>
        </p:spPr>
        <p:txBody>
          <a:bodyPr lIns="0" rIns="0" anchor="b"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hinacat" panose="00000400000000000000" pitchFamily="2" charset="0"/>
              </a:rPr>
              <a:t>non-verbal behavior related to body movement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Chinacat" panose="00000400000000000000" pitchFamily="2" charset="0"/>
              </a:rPr>
              <a:t>(ex): posture, facial expressions, gestures</a:t>
            </a:r>
            <a:endParaRPr lang="en-US" sz="2400" dirty="0">
              <a:solidFill>
                <a:schemeClr val="tx1"/>
              </a:solidFill>
              <a:latin typeface="Chinaca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0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19" y="2194719"/>
            <a:ext cx="3549587" cy="46810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91281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3000" dirty="0" smtClean="0">
                <a:latin typeface="RobinGraffitiFilledin" panose="02000603000000000000" pitchFamily="2" charset="0"/>
              </a:rPr>
              <a:t>Non-Verbal Cues</a:t>
            </a:r>
            <a:br>
              <a:rPr lang="en-US" sz="3000" dirty="0" smtClean="0">
                <a:latin typeface="RobinGraffitiFilledin" panose="02000603000000000000" pitchFamily="2" charset="0"/>
              </a:rPr>
            </a:br>
            <a:r>
              <a:rPr lang="en-US" sz="8700" spc="600" dirty="0" smtClean="0">
                <a:ln w="25400">
                  <a:solidFill>
                    <a:schemeClr val="tx1"/>
                  </a:solidFill>
                </a:ln>
                <a:solidFill>
                  <a:srgbClr val="66FF99"/>
                </a:solidFill>
                <a:latin typeface="RobinGraffitiFilledin" panose="02000603000000000000" pitchFamily="2" charset="0"/>
              </a:rPr>
              <a:t>#3: Kinesics</a:t>
            </a:r>
            <a:endParaRPr lang="en-US" sz="8700" dirty="0">
              <a:ln w="25400">
                <a:solidFill>
                  <a:schemeClr val="tx1"/>
                </a:solidFill>
              </a:ln>
              <a:solidFill>
                <a:srgbClr val="66FF99"/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157119"/>
            <a:ext cx="9875838" cy="1442622"/>
          </a:xfrm>
        </p:spPr>
        <p:txBody>
          <a:bodyPr lIns="0" rIns="0" anchor="b">
            <a:no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Chinacat" panose="00000400000000000000" pitchFamily="2" charset="0"/>
                <a:hlinkClick r:id="rId3"/>
              </a:rPr>
              <a:t>http://</a:t>
            </a:r>
            <a:r>
              <a:rPr lang="en-US" sz="3000" dirty="0" smtClean="0">
                <a:solidFill>
                  <a:schemeClr val="tx1"/>
                </a:solidFill>
                <a:latin typeface="Chinacat" panose="00000400000000000000" pitchFamily="2" charset="0"/>
                <a:hlinkClick r:id="rId3"/>
              </a:rPr>
              <a:t>www.youtube.com/watch?v=X1Bf_BqlDFE</a:t>
            </a:r>
            <a:r>
              <a:rPr lang="en-US" sz="3000" dirty="0" smtClean="0">
                <a:solidFill>
                  <a:schemeClr val="tx1"/>
                </a:solidFill>
                <a:latin typeface="Chinacat" panose="00000400000000000000" pitchFamily="2" charset="0"/>
              </a:rPr>
              <a:t> </a:t>
            </a:r>
            <a:endParaRPr lang="en-US" sz="3000" dirty="0">
              <a:solidFill>
                <a:schemeClr val="tx1"/>
              </a:solidFill>
              <a:latin typeface="Chinaca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79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19" y="2747586"/>
            <a:ext cx="5403198" cy="32178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91281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3000" dirty="0" smtClean="0">
                <a:latin typeface="RobinGraffitiFilledin" panose="02000603000000000000" pitchFamily="2" charset="0"/>
              </a:rPr>
              <a:t>Non-Verbal Cues</a:t>
            </a:r>
            <a:br>
              <a:rPr lang="en-US" sz="3000" dirty="0" smtClean="0">
                <a:latin typeface="RobinGraffitiFilledin" panose="02000603000000000000" pitchFamily="2" charset="0"/>
              </a:rPr>
            </a:br>
            <a:r>
              <a:rPr lang="en-US" sz="8700" spc="600" dirty="0" smtClean="0">
                <a:ln w="25400">
                  <a:solidFill>
                    <a:schemeClr val="tx1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RobinGraffitiFilledin" panose="02000603000000000000" pitchFamily="2" charset="0"/>
              </a:rPr>
              <a:t>#4: </a:t>
            </a:r>
            <a:r>
              <a:rPr lang="en-US" sz="8700" spc="600" dirty="0" err="1" smtClean="0">
                <a:ln w="25400">
                  <a:solidFill>
                    <a:schemeClr val="tx1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RobinGraffitiFilledin" panose="02000603000000000000" pitchFamily="2" charset="0"/>
              </a:rPr>
              <a:t>Oculesics</a:t>
            </a:r>
            <a:endParaRPr lang="en-US" sz="8700" dirty="0">
              <a:ln w="25400">
                <a:solidFill>
                  <a:schemeClr val="tx1"/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157119"/>
            <a:ext cx="9875838" cy="1442622"/>
          </a:xfrm>
        </p:spPr>
        <p:txBody>
          <a:bodyPr lIns="0" rIns="0" anchor="b"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Chinacat" panose="00000400000000000000" pitchFamily="2" charset="0"/>
              </a:rPr>
              <a:t>communication that is given by eyes</a:t>
            </a:r>
          </a:p>
        </p:txBody>
      </p:sp>
    </p:spTree>
    <p:extLst>
      <p:ext uri="{BB962C8B-B14F-4D97-AF65-F5344CB8AC3E}">
        <p14:creationId xmlns:p14="http://schemas.microsoft.com/office/powerpoint/2010/main" val="306304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19" y="2747586"/>
            <a:ext cx="5403198" cy="32178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91281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3000" dirty="0" smtClean="0">
                <a:latin typeface="RobinGraffitiFilledin" panose="02000603000000000000" pitchFamily="2" charset="0"/>
              </a:rPr>
              <a:t>Non-Verbal Cues</a:t>
            </a:r>
            <a:br>
              <a:rPr lang="en-US" sz="3000" dirty="0" smtClean="0">
                <a:latin typeface="RobinGraffitiFilledin" panose="02000603000000000000" pitchFamily="2" charset="0"/>
              </a:rPr>
            </a:br>
            <a:r>
              <a:rPr lang="en-US" sz="8700" spc="600" dirty="0" smtClean="0">
                <a:ln w="25400">
                  <a:solidFill>
                    <a:schemeClr val="tx1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RobinGraffitiFilledin" panose="02000603000000000000" pitchFamily="2" charset="0"/>
              </a:rPr>
              <a:t>#4: </a:t>
            </a:r>
            <a:r>
              <a:rPr lang="en-US" sz="8700" spc="600" dirty="0" err="1" smtClean="0">
                <a:ln w="25400">
                  <a:solidFill>
                    <a:schemeClr val="tx1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RobinGraffitiFilledin" panose="02000603000000000000" pitchFamily="2" charset="0"/>
              </a:rPr>
              <a:t>Oculesics</a:t>
            </a:r>
            <a:endParaRPr lang="en-US" sz="8700" dirty="0">
              <a:ln w="25400">
                <a:solidFill>
                  <a:schemeClr val="tx1"/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157119"/>
            <a:ext cx="9875838" cy="1442622"/>
          </a:xfrm>
        </p:spPr>
        <p:txBody>
          <a:bodyPr lIns="0" rIns="0" anchor="b">
            <a:noAutofit/>
          </a:bodyPr>
          <a:lstStyle/>
          <a:p>
            <a:r>
              <a:rPr lang="en-US" sz="2500" dirty="0">
                <a:solidFill>
                  <a:schemeClr val="tx1"/>
                </a:solidFill>
                <a:latin typeface="Chinacat" panose="00000400000000000000" pitchFamily="2" charset="0"/>
                <a:hlinkClick r:id="rId3"/>
              </a:rPr>
              <a:t>http://</a:t>
            </a:r>
            <a:r>
              <a:rPr lang="en-US" sz="2500" dirty="0" smtClean="0">
                <a:solidFill>
                  <a:schemeClr val="tx1"/>
                </a:solidFill>
                <a:latin typeface="Chinacat" panose="00000400000000000000" pitchFamily="2" charset="0"/>
                <a:hlinkClick r:id="rId3"/>
              </a:rPr>
              <a:t>www.youtube.com/watch?v=lB5KBM17pIs</a:t>
            </a:r>
            <a:r>
              <a:rPr lang="en-US" sz="2500" dirty="0" smtClean="0">
                <a:solidFill>
                  <a:schemeClr val="tx1"/>
                </a:solidFill>
                <a:latin typeface="Chinacat" panose="000004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687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281" y="1905294"/>
            <a:ext cx="4061836" cy="4345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91281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3000" dirty="0" smtClean="0">
                <a:latin typeface="RobinGraffitiFilledin" panose="02000603000000000000" pitchFamily="2" charset="0"/>
              </a:rPr>
              <a:t>Non-Verbal Cues</a:t>
            </a:r>
            <a:br>
              <a:rPr lang="en-US" sz="3000" dirty="0" smtClean="0">
                <a:latin typeface="RobinGraffitiFilledin" panose="02000603000000000000" pitchFamily="2" charset="0"/>
              </a:rPr>
            </a:br>
            <a:r>
              <a:rPr lang="en-US" sz="8700" spc="600" dirty="0" smtClean="0">
                <a:ln w="25400">
                  <a:solidFill>
                    <a:schemeClr val="tx1"/>
                  </a:solidFill>
                </a:ln>
                <a:solidFill>
                  <a:srgbClr val="990099"/>
                </a:solidFill>
                <a:latin typeface="RobinGraffitiFilledin" panose="02000603000000000000" pitchFamily="2" charset="0"/>
              </a:rPr>
              <a:t>#5: </a:t>
            </a:r>
            <a:r>
              <a:rPr lang="en-US" sz="8700" spc="600" dirty="0" err="1" smtClean="0">
                <a:ln w="25400">
                  <a:solidFill>
                    <a:schemeClr val="tx1"/>
                  </a:solidFill>
                </a:ln>
                <a:solidFill>
                  <a:srgbClr val="990099"/>
                </a:solidFill>
                <a:latin typeface="RobinGraffitiFilledin" panose="02000603000000000000" pitchFamily="2" charset="0"/>
              </a:rPr>
              <a:t>Chronemics</a:t>
            </a:r>
            <a:endParaRPr lang="en-US" sz="8700" dirty="0">
              <a:ln w="25400">
                <a:solidFill>
                  <a:schemeClr val="tx1"/>
                </a:solidFill>
              </a:ln>
              <a:solidFill>
                <a:srgbClr val="990099"/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157119"/>
            <a:ext cx="9875838" cy="1442622"/>
          </a:xfrm>
        </p:spPr>
        <p:txBody>
          <a:bodyPr lIns="0" rIns="0" anchor="b"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hinacat" panose="00000400000000000000" pitchFamily="2" charset="0"/>
              </a:rPr>
              <a:t>how </a:t>
            </a:r>
            <a:r>
              <a:rPr lang="en-US" dirty="0">
                <a:solidFill>
                  <a:schemeClr val="tx1"/>
                </a:solidFill>
                <a:latin typeface="Chinacat" panose="00000400000000000000" pitchFamily="2" charset="0"/>
              </a:rPr>
              <a:t>we perceive time and how it can define the importance of someone or something</a:t>
            </a:r>
            <a:endParaRPr lang="en-US" dirty="0" smtClean="0">
              <a:solidFill>
                <a:schemeClr val="tx1"/>
              </a:solidFill>
              <a:latin typeface="Chinaca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47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91281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3000" dirty="0" smtClean="0">
                <a:latin typeface="RobinGraffitiFilledin" panose="02000603000000000000" pitchFamily="2" charset="0"/>
              </a:rPr>
              <a:t>Non-Verbal Cues</a:t>
            </a:r>
            <a:br>
              <a:rPr lang="en-US" sz="3000" dirty="0" smtClean="0">
                <a:latin typeface="RobinGraffitiFilledin" panose="02000603000000000000" pitchFamily="2" charset="0"/>
              </a:rPr>
            </a:br>
            <a:r>
              <a:rPr lang="en-US" sz="6500" spc="600" dirty="0" smtClean="0">
                <a:ln w="25400">
                  <a:solidFill>
                    <a:schemeClr val="tx1"/>
                  </a:solidFill>
                </a:ln>
                <a:solidFill>
                  <a:srgbClr val="990099"/>
                </a:solidFill>
                <a:latin typeface="RobinGraffitiFilledin" panose="02000603000000000000" pitchFamily="2" charset="0"/>
              </a:rPr>
              <a:t>#5:</a:t>
            </a:r>
            <a:r>
              <a:rPr lang="en-US" sz="6500" spc="-300" dirty="0" smtClean="0">
                <a:ln w="25400">
                  <a:solidFill>
                    <a:schemeClr val="tx1"/>
                  </a:solidFill>
                </a:ln>
                <a:solidFill>
                  <a:srgbClr val="990099"/>
                </a:solidFill>
                <a:latin typeface="RobinGraffitiFilledin" panose="02000603000000000000" pitchFamily="2" charset="0"/>
              </a:rPr>
              <a:t> </a:t>
            </a:r>
            <a:r>
              <a:rPr lang="en-US" sz="6500" spc="600" dirty="0" err="1" smtClean="0">
                <a:ln w="25400">
                  <a:solidFill>
                    <a:schemeClr val="tx1"/>
                  </a:solidFill>
                </a:ln>
                <a:solidFill>
                  <a:srgbClr val="990099"/>
                </a:solidFill>
                <a:latin typeface="RobinGraffitiFilledin" panose="02000603000000000000" pitchFamily="2" charset="0"/>
              </a:rPr>
              <a:t>Chronemics</a:t>
            </a:r>
            <a:r>
              <a:rPr lang="en-US" sz="6500" spc="-300" dirty="0">
                <a:ln w="25400">
                  <a:solidFill>
                    <a:schemeClr val="tx1"/>
                  </a:solidFill>
                </a:ln>
                <a:solidFill>
                  <a:srgbClr val="990099"/>
                </a:solidFill>
                <a:latin typeface="RobinGraffitiFilledin" panose="02000603000000000000" pitchFamily="2" charset="0"/>
              </a:rPr>
              <a:t> </a:t>
            </a:r>
            <a:r>
              <a:rPr lang="en-US" sz="6500" spc="600" dirty="0" smtClean="0">
                <a:ln w="25400">
                  <a:solidFill>
                    <a:schemeClr val="tx1"/>
                  </a:solidFill>
                </a:ln>
                <a:solidFill>
                  <a:srgbClr val="990099"/>
                </a:solidFill>
                <a:latin typeface="RobinGraffitiFilledin" panose="02000603000000000000" pitchFamily="2" charset="0"/>
              </a:rPr>
              <a:t>Examples</a:t>
            </a:r>
            <a:endParaRPr lang="en-US" sz="6500" dirty="0">
              <a:ln w="25400">
                <a:solidFill>
                  <a:schemeClr val="tx1"/>
                </a:solidFill>
              </a:ln>
              <a:solidFill>
                <a:srgbClr val="990099"/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47119"/>
            <a:ext cx="9875838" cy="1442622"/>
          </a:xfrm>
        </p:spPr>
        <p:txBody>
          <a:bodyPr lIns="0" rIns="0" anchor="ctr">
            <a:noAutofit/>
          </a:bodyPr>
          <a:lstStyle/>
          <a:p>
            <a:pPr algn="l"/>
            <a:r>
              <a:rPr lang="en-US" sz="2500" u="sng" dirty="0" smtClean="0">
                <a:solidFill>
                  <a:schemeClr val="tx1"/>
                </a:solidFill>
                <a:latin typeface="Chinacat" panose="00000400000000000000" pitchFamily="2" charset="0"/>
              </a:rPr>
              <a:t>Punctuality:</a:t>
            </a:r>
            <a:r>
              <a:rPr lang="en-US" sz="2500" dirty="0" smtClean="0">
                <a:solidFill>
                  <a:schemeClr val="tx1"/>
                </a:solidFill>
                <a:latin typeface="Chinacat" panose="00000400000000000000" pitchFamily="2" charset="0"/>
              </a:rPr>
              <a:t> people judge others based on their ability to arrive on time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-21327" y="3564979"/>
            <a:ext cx="9875838" cy="1442622"/>
          </a:xfrm>
          <a:prstGeom prst="rect">
            <a:avLst/>
          </a:prstGeom>
        </p:spPr>
        <p:txBody>
          <a:bodyPr vert="horz" lIns="0" tIns="49899" rIns="0" bIns="49899" rtlCol="0" anchor="ctr">
            <a:noAutofit/>
          </a:bodyPr>
          <a:lstStyle>
            <a:lvl1pPr marL="0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8988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7976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96964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95952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494940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93928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92917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991905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 u="sng" dirty="0" smtClean="0">
                <a:solidFill>
                  <a:schemeClr val="tx1"/>
                </a:solidFill>
                <a:latin typeface="Chinacat" panose="00000400000000000000" pitchFamily="2" charset="0"/>
              </a:rPr>
              <a:t>Patience:</a:t>
            </a:r>
            <a:r>
              <a:rPr lang="en-US" sz="2500" dirty="0" smtClean="0">
                <a:solidFill>
                  <a:schemeClr val="tx1"/>
                </a:solidFill>
                <a:latin typeface="Chinacat" panose="00000400000000000000" pitchFamily="2" charset="0"/>
              </a:rPr>
              <a:t> the amount of time someone is willing to wait for something sends messages to others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4635345"/>
            <a:ext cx="9875838" cy="1442622"/>
          </a:xfrm>
          <a:prstGeom prst="rect">
            <a:avLst/>
          </a:prstGeom>
        </p:spPr>
        <p:txBody>
          <a:bodyPr vert="horz" lIns="0" tIns="49899" rIns="0" bIns="49899" rtlCol="0" anchor="ctr">
            <a:noAutofit/>
          </a:bodyPr>
          <a:lstStyle>
            <a:lvl1pPr marL="0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8988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7976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96964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95952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494940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93928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92917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991905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 u="sng" dirty="0" smtClean="0">
                <a:solidFill>
                  <a:schemeClr val="tx1"/>
                </a:solidFill>
                <a:latin typeface="Chinacat" panose="00000400000000000000" pitchFamily="2" charset="0"/>
              </a:rPr>
              <a:t>Interests:</a:t>
            </a:r>
            <a:r>
              <a:rPr lang="en-US" sz="2500" dirty="0" smtClean="0">
                <a:solidFill>
                  <a:schemeClr val="tx1"/>
                </a:solidFill>
                <a:latin typeface="Chinacat" panose="00000400000000000000" pitchFamily="2" charset="0"/>
              </a:rPr>
              <a:t> how time is spent and whom it is spent with demonstrates details about a person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21327" y="5718566"/>
            <a:ext cx="9875838" cy="1442622"/>
          </a:xfrm>
          <a:prstGeom prst="rect">
            <a:avLst/>
          </a:prstGeom>
        </p:spPr>
        <p:txBody>
          <a:bodyPr vert="horz" lIns="0" tIns="49899" rIns="0" bIns="49899" rtlCol="0" anchor="ctr">
            <a:noAutofit/>
          </a:bodyPr>
          <a:lstStyle>
            <a:lvl1pPr marL="0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8988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7976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96964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95952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494940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93928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92917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991905" indent="0" algn="ctr" defTabSz="997976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 u="sng" dirty="0" smtClean="0">
                <a:solidFill>
                  <a:schemeClr val="tx1"/>
                </a:solidFill>
                <a:latin typeface="Chinacat" panose="00000400000000000000" pitchFamily="2" charset="0"/>
              </a:rPr>
              <a:t>Status:</a:t>
            </a:r>
            <a:r>
              <a:rPr lang="en-US" sz="2500" dirty="0" smtClean="0">
                <a:solidFill>
                  <a:schemeClr val="tx1"/>
                </a:solidFill>
                <a:latin typeface="Chinacat" panose="00000400000000000000" pitchFamily="2" charset="0"/>
              </a:rPr>
              <a:t> the availability of time reflects someone’s importance </a:t>
            </a:r>
          </a:p>
        </p:txBody>
      </p:sp>
    </p:spTree>
    <p:extLst>
      <p:ext uri="{BB962C8B-B14F-4D97-AF65-F5344CB8AC3E}">
        <p14:creationId xmlns:p14="http://schemas.microsoft.com/office/powerpoint/2010/main" val="76773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19" y="1905293"/>
            <a:ext cx="4128141" cy="49210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91281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3000" dirty="0" smtClean="0">
                <a:latin typeface="RobinGraffitiFilledin" panose="02000603000000000000" pitchFamily="2" charset="0"/>
              </a:rPr>
              <a:t>Non-Verbal Cues</a:t>
            </a:r>
            <a:br>
              <a:rPr lang="en-US" sz="3000" dirty="0" smtClean="0">
                <a:latin typeface="RobinGraffitiFilledin" panose="02000603000000000000" pitchFamily="2" charset="0"/>
              </a:rPr>
            </a:br>
            <a:r>
              <a:rPr lang="en-US" sz="8700" spc="600" dirty="0" smtClean="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RobinGraffitiFilledin" panose="02000603000000000000" pitchFamily="2" charset="0"/>
              </a:rPr>
              <a:t>#6: </a:t>
            </a:r>
            <a:r>
              <a:rPr lang="en-US" sz="8700" spc="600" dirty="0" err="1" smtClean="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RobinGraffitiFilledin" panose="02000603000000000000" pitchFamily="2" charset="0"/>
              </a:rPr>
              <a:t>Olfactics</a:t>
            </a:r>
            <a:endParaRPr lang="en-US" sz="8700" dirty="0">
              <a:ln w="25400">
                <a:solidFill>
                  <a:schemeClr val="tx1"/>
                </a:solidFill>
              </a:ln>
              <a:solidFill>
                <a:srgbClr val="92D050"/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157119"/>
            <a:ext cx="9875838" cy="1442622"/>
          </a:xfrm>
        </p:spPr>
        <p:txBody>
          <a:bodyPr lIns="0" rIns="0" anchor="b"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hinacat" panose="00000400000000000000" pitchFamily="2" charset="0"/>
              </a:rPr>
              <a:t>the impact smells have on communication</a:t>
            </a:r>
          </a:p>
        </p:txBody>
      </p:sp>
    </p:spTree>
    <p:extLst>
      <p:ext uri="{BB962C8B-B14F-4D97-AF65-F5344CB8AC3E}">
        <p14:creationId xmlns:p14="http://schemas.microsoft.com/office/powerpoint/2010/main" val="88040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70719" y="442118"/>
            <a:ext cx="8610600" cy="6858001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719" y="594519"/>
            <a:ext cx="230274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719" y="2609002"/>
            <a:ext cx="8610600" cy="4370096"/>
          </a:xfrm>
        </p:spPr>
        <p:txBody>
          <a:bodyPr lIns="0" rIns="0" anchor="b">
            <a:noAutofit/>
          </a:bodyPr>
          <a:lstStyle/>
          <a:p>
            <a:r>
              <a:rPr lang="en-US" sz="5000" dirty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RobinGraffitiFilledin" panose="02000603000000000000" pitchFamily="2" charset="0"/>
              </a:rPr>
              <a:t>Non-Verbal </a:t>
            </a:r>
            <a:r>
              <a:rPr lang="en-US" sz="5000" dirty="0" smtClean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RobinGraffitiFilledin" panose="02000603000000000000" pitchFamily="2" charset="0"/>
              </a:rPr>
              <a:t/>
            </a:r>
            <a:br>
              <a:rPr lang="en-US" sz="5000" dirty="0" smtClean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RobinGraffitiFilledin" panose="02000603000000000000" pitchFamily="2" charset="0"/>
              </a:rPr>
            </a:br>
            <a:r>
              <a:rPr lang="en-US" sz="5000" dirty="0" smtClean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RobinGraffitiFilledin" panose="02000603000000000000" pitchFamily="2" charset="0"/>
              </a:rPr>
              <a:t>Communication Includes</a:t>
            </a:r>
            <a:r>
              <a:rPr lang="en-US" sz="5000" dirty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RobinGraffitiFilledin" panose="02000603000000000000" pitchFamily="2" charset="0"/>
              </a:rPr>
              <a:t>:</a:t>
            </a:r>
            <a:r>
              <a:rPr lang="en-US" sz="4500" dirty="0">
                <a:solidFill>
                  <a:schemeClr val="accent1">
                    <a:lumMod val="75000"/>
                  </a:schemeClr>
                </a:solidFill>
                <a:latin typeface="RobinGraffitiFilledin" panose="02000603000000000000" pitchFamily="2" charset="0"/>
              </a:rPr>
              <a:t/>
            </a:r>
            <a:br>
              <a:rPr lang="en-US" sz="4500" dirty="0">
                <a:solidFill>
                  <a:schemeClr val="accent1">
                    <a:lumMod val="75000"/>
                  </a:schemeClr>
                </a:solidFill>
                <a:latin typeface="RobinGraffitiFilledin" panose="02000603000000000000" pitchFamily="2" charset="0"/>
              </a:rPr>
            </a:br>
            <a:r>
              <a:rPr lang="en-US" sz="4500" dirty="0" smtClean="0">
                <a:solidFill>
                  <a:schemeClr val="accent1">
                    <a:lumMod val="75000"/>
                  </a:schemeClr>
                </a:solidFill>
                <a:latin typeface="RobinGraffitiFilledin" panose="02000603000000000000" pitchFamily="2" charset="0"/>
              </a:rPr>
              <a:t>~ Sounds</a:t>
            </a:r>
            <a:r>
              <a:rPr lang="en-US" sz="4500" dirty="0">
                <a:solidFill>
                  <a:schemeClr val="accent1">
                    <a:lumMod val="75000"/>
                  </a:schemeClr>
                </a:solidFill>
                <a:latin typeface="RobinGraffitiFilledin" panose="02000603000000000000" pitchFamily="2" charset="0"/>
              </a:rPr>
              <a:t/>
            </a:r>
            <a:br>
              <a:rPr lang="en-US" sz="4500" dirty="0">
                <a:solidFill>
                  <a:schemeClr val="accent1">
                    <a:lumMod val="75000"/>
                  </a:schemeClr>
                </a:solidFill>
                <a:latin typeface="RobinGraffitiFilledin" panose="02000603000000000000" pitchFamily="2" charset="0"/>
              </a:rPr>
            </a:br>
            <a:r>
              <a:rPr lang="en-US" sz="4500" dirty="0" smtClean="0">
                <a:solidFill>
                  <a:schemeClr val="accent1">
                    <a:lumMod val="75000"/>
                  </a:schemeClr>
                </a:solidFill>
                <a:latin typeface="RobinGraffitiFilledin" panose="02000603000000000000" pitchFamily="2" charset="0"/>
              </a:rPr>
              <a:t>~ Body </a:t>
            </a:r>
            <a:r>
              <a:rPr lang="en-US" sz="4500" dirty="0">
                <a:solidFill>
                  <a:schemeClr val="accent1">
                    <a:lumMod val="75000"/>
                  </a:schemeClr>
                </a:solidFill>
                <a:latin typeface="RobinGraffitiFilledin" panose="02000603000000000000" pitchFamily="2" charset="0"/>
              </a:rPr>
              <a:t>language</a:t>
            </a:r>
            <a:br>
              <a:rPr lang="en-US" sz="4500" dirty="0">
                <a:solidFill>
                  <a:schemeClr val="accent1">
                    <a:lumMod val="75000"/>
                  </a:schemeClr>
                </a:solidFill>
                <a:latin typeface="RobinGraffitiFilledin" panose="02000603000000000000" pitchFamily="2" charset="0"/>
              </a:rPr>
            </a:br>
            <a:r>
              <a:rPr lang="en-US" sz="4500" dirty="0" smtClean="0">
                <a:solidFill>
                  <a:schemeClr val="accent1">
                    <a:lumMod val="75000"/>
                  </a:schemeClr>
                </a:solidFill>
                <a:latin typeface="RobinGraffitiFilledin" panose="02000603000000000000" pitchFamily="2" charset="0"/>
              </a:rPr>
              <a:t>~ Environmental </a:t>
            </a:r>
            <a:r>
              <a:rPr lang="en-US" sz="4500" dirty="0">
                <a:solidFill>
                  <a:schemeClr val="accent1">
                    <a:lumMod val="75000"/>
                  </a:schemeClr>
                </a:solidFill>
                <a:latin typeface="RobinGraffitiFilledin" panose="02000603000000000000" pitchFamily="2" charset="0"/>
              </a:rPr>
              <a:t>factors</a:t>
            </a:r>
            <a:br>
              <a:rPr lang="en-US" sz="4500" dirty="0">
                <a:solidFill>
                  <a:schemeClr val="accent1">
                    <a:lumMod val="75000"/>
                  </a:schemeClr>
                </a:solidFill>
                <a:latin typeface="RobinGraffitiFilledin" panose="02000603000000000000" pitchFamily="2" charset="0"/>
              </a:rPr>
            </a:br>
            <a:endParaRPr lang="en-US" sz="4500" dirty="0">
              <a:solidFill>
                <a:schemeClr val="accent1">
                  <a:lumMod val="75000"/>
                </a:schemeClr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614319"/>
            <a:ext cx="9875838" cy="568025"/>
          </a:xfrm>
        </p:spPr>
        <p:txBody>
          <a:bodyPr anchor="b">
            <a:noAutofit/>
          </a:bodyPr>
          <a:lstStyle/>
          <a:p>
            <a:endParaRPr lang="en-US" sz="2200" dirty="0" smtClean="0">
              <a:solidFill>
                <a:schemeClr val="tx1"/>
              </a:solidFill>
              <a:latin typeface="Chinacat" panose="00000400000000000000" pitchFamily="2" charset="0"/>
              <a:hlinkClick r:id="rId4"/>
            </a:endParaRPr>
          </a:p>
          <a:p>
            <a:r>
              <a:rPr lang="en-US" sz="2200" dirty="0" smtClean="0">
                <a:solidFill>
                  <a:schemeClr val="tx1"/>
                </a:solidFill>
                <a:latin typeface="Chinacat" panose="00000400000000000000" pitchFamily="2" charset="0"/>
                <a:hlinkClick r:id="rId4"/>
              </a:rPr>
              <a:t>http</a:t>
            </a:r>
            <a:r>
              <a:rPr lang="en-US" sz="2200" dirty="0">
                <a:solidFill>
                  <a:schemeClr val="tx1"/>
                </a:solidFill>
                <a:latin typeface="Chinacat" panose="00000400000000000000" pitchFamily="2" charset="0"/>
                <a:hlinkClick r:id="rId4"/>
              </a:rPr>
              <a:t>://</a:t>
            </a:r>
            <a:r>
              <a:rPr lang="en-US" sz="2200" dirty="0" smtClean="0">
                <a:solidFill>
                  <a:schemeClr val="tx1"/>
                </a:solidFill>
                <a:latin typeface="Chinacat" panose="00000400000000000000" pitchFamily="2" charset="0"/>
                <a:hlinkClick r:id="rId4"/>
              </a:rPr>
              <a:t>youtu.be/uqszKFsaBpo?t=5s</a:t>
            </a:r>
            <a:r>
              <a:rPr lang="en-US" sz="2200" dirty="0" smtClean="0">
                <a:solidFill>
                  <a:schemeClr val="tx1"/>
                </a:solidFill>
                <a:latin typeface="Chinacat" panose="00000400000000000000" pitchFamily="2" charset="0"/>
              </a:rPr>
              <a:t> </a:t>
            </a:r>
            <a:endParaRPr lang="en-US" sz="2200" dirty="0">
              <a:solidFill>
                <a:schemeClr val="tx1"/>
              </a:solidFill>
              <a:latin typeface="Chinaca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10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19" y="1905293"/>
            <a:ext cx="4128141" cy="49210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91281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3000" dirty="0" smtClean="0">
                <a:latin typeface="RobinGraffitiFilledin" panose="02000603000000000000" pitchFamily="2" charset="0"/>
              </a:rPr>
              <a:t>Non-Verbal Cues</a:t>
            </a:r>
            <a:br>
              <a:rPr lang="en-US" sz="3000" dirty="0" smtClean="0">
                <a:latin typeface="RobinGraffitiFilledin" panose="02000603000000000000" pitchFamily="2" charset="0"/>
              </a:rPr>
            </a:br>
            <a:r>
              <a:rPr lang="en-US" sz="8700" spc="600" dirty="0" smtClean="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RobinGraffitiFilledin" panose="02000603000000000000" pitchFamily="2" charset="0"/>
              </a:rPr>
              <a:t>#6: </a:t>
            </a:r>
            <a:r>
              <a:rPr lang="en-US" sz="8700" spc="600" dirty="0" err="1" smtClean="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RobinGraffitiFilledin" panose="02000603000000000000" pitchFamily="2" charset="0"/>
              </a:rPr>
              <a:t>Olfactics</a:t>
            </a:r>
            <a:endParaRPr lang="en-US" sz="8700" dirty="0">
              <a:ln w="25400">
                <a:solidFill>
                  <a:schemeClr val="tx1"/>
                </a:solidFill>
              </a:ln>
              <a:solidFill>
                <a:srgbClr val="92D050"/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157119"/>
            <a:ext cx="9875838" cy="1442622"/>
          </a:xfrm>
        </p:spPr>
        <p:txBody>
          <a:bodyPr lIns="0" rIns="0" anchor="b"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hinacat" panose="00000400000000000000" pitchFamily="2" charset="0"/>
                <a:hlinkClick r:id="rId3"/>
              </a:rPr>
              <a:t>https://</a:t>
            </a:r>
            <a:r>
              <a:rPr lang="en-US" sz="2400" dirty="0" smtClean="0">
                <a:solidFill>
                  <a:schemeClr val="tx1"/>
                </a:solidFill>
                <a:latin typeface="Chinacat" panose="00000400000000000000" pitchFamily="2" charset="0"/>
                <a:hlinkClick r:id="rId3"/>
              </a:rPr>
              <a:t>www.youtube.com/watch?v=q3dv9hH0PyA</a:t>
            </a:r>
            <a:r>
              <a:rPr lang="en-US" sz="2400" dirty="0" smtClean="0">
                <a:solidFill>
                  <a:schemeClr val="tx1"/>
                </a:solidFill>
                <a:latin typeface="Chinacat" panose="000004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046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19" y="2194719"/>
            <a:ext cx="5403198" cy="4323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91281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3000" dirty="0" smtClean="0">
                <a:latin typeface="RobinGraffitiFilledin" panose="02000603000000000000" pitchFamily="2" charset="0"/>
              </a:rPr>
              <a:t>Non-Verbal Cues</a:t>
            </a:r>
            <a:br>
              <a:rPr lang="en-US" sz="3000" dirty="0" smtClean="0">
                <a:latin typeface="RobinGraffitiFilledin" panose="02000603000000000000" pitchFamily="2" charset="0"/>
              </a:rPr>
            </a:br>
            <a:r>
              <a:rPr lang="en-US" sz="8700" spc="600" dirty="0" smtClean="0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RobinGraffitiFilledin" panose="02000603000000000000" pitchFamily="2" charset="0"/>
              </a:rPr>
              <a:t>#</a:t>
            </a:r>
            <a:r>
              <a:rPr lang="en-US" sz="8700" spc="600" dirty="0" smtClean="0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RobinGraffitiFilledin" panose="02000603000000000000" pitchFamily="2" charset="0"/>
              </a:rPr>
              <a:t>7: </a:t>
            </a:r>
            <a:r>
              <a:rPr lang="en-US" sz="8700" spc="600" dirty="0" err="1" smtClean="0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RobinGraffitiFilledin" panose="02000603000000000000" pitchFamily="2" charset="0"/>
              </a:rPr>
              <a:t>Vocalics</a:t>
            </a:r>
            <a:endParaRPr lang="en-US" sz="8700" dirty="0">
              <a:ln w="25400"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157119"/>
            <a:ext cx="9875838" cy="1442622"/>
          </a:xfrm>
        </p:spPr>
        <p:txBody>
          <a:bodyPr lIns="0" rIns="0" anchor="b">
            <a:noAutofit/>
          </a:bodyPr>
          <a:lstStyle/>
          <a:p>
            <a:r>
              <a:rPr lang="en-US" sz="3800" dirty="0" smtClean="0">
                <a:solidFill>
                  <a:schemeClr val="tx1"/>
                </a:solidFill>
                <a:latin typeface="Chinacat" panose="00000400000000000000" pitchFamily="2" charset="0"/>
              </a:rPr>
              <a:t>not WHAT you say, but HOW you say it</a:t>
            </a:r>
          </a:p>
        </p:txBody>
      </p:sp>
    </p:spTree>
    <p:extLst>
      <p:ext uri="{BB962C8B-B14F-4D97-AF65-F5344CB8AC3E}">
        <p14:creationId xmlns:p14="http://schemas.microsoft.com/office/powerpoint/2010/main" val="52246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" y="63912"/>
            <a:ext cx="2355922" cy="18851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119" y="-91281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3000" dirty="0" smtClean="0">
                <a:latin typeface="RobinGraffitiFilledin" panose="02000603000000000000" pitchFamily="2" charset="0"/>
              </a:rPr>
              <a:t>Non-Verbal Cues</a:t>
            </a:r>
            <a:br>
              <a:rPr lang="en-US" sz="3000" dirty="0" smtClean="0">
                <a:latin typeface="RobinGraffitiFilledin" panose="02000603000000000000" pitchFamily="2" charset="0"/>
              </a:rPr>
            </a:br>
            <a:r>
              <a:rPr lang="en-US" sz="8000" spc="600" dirty="0" smtClean="0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RobinGraffitiFilledin" panose="02000603000000000000" pitchFamily="2" charset="0"/>
              </a:rPr>
              <a:t>#7: Types </a:t>
            </a:r>
            <a:br>
              <a:rPr lang="en-US" sz="8000" spc="600" dirty="0" smtClean="0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RobinGraffitiFilledin" panose="02000603000000000000" pitchFamily="2" charset="0"/>
              </a:rPr>
            </a:br>
            <a:r>
              <a:rPr lang="en-US" sz="6600" spc="600" dirty="0" smtClean="0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RobinGraffitiFilledin" panose="02000603000000000000" pitchFamily="2" charset="0"/>
              </a:rPr>
              <a:t>of</a:t>
            </a:r>
            <a:r>
              <a:rPr lang="en-US" sz="8000" spc="600" dirty="0" smtClean="0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RobinGraffitiFilledin" panose="02000603000000000000" pitchFamily="2" charset="0"/>
              </a:rPr>
              <a:t> </a:t>
            </a:r>
            <a:r>
              <a:rPr lang="en-US" sz="8000" spc="600" dirty="0" err="1" smtClean="0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RobinGraffitiFilledin" panose="02000603000000000000" pitchFamily="2" charset="0"/>
              </a:rPr>
              <a:t>Vocalics</a:t>
            </a:r>
            <a:endParaRPr lang="en-US" sz="8000" dirty="0">
              <a:ln w="25400"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480719"/>
            <a:ext cx="9875838" cy="3119022"/>
          </a:xfrm>
        </p:spPr>
        <p:txBody>
          <a:bodyPr lIns="0" rIns="0" anchor="b">
            <a:noAutofit/>
          </a:bodyPr>
          <a:lstStyle/>
          <a:p>
            <a:r>
              <a:rPr lang="en-US" sz="6000" dirty="0" smtClean="0">
                <a:solidFill>
                  <a:schemeClr val="tx1"/>
                </a:solidFill>
                <a:latin typeface="Chinacat" panose="00000400000000000000" pitchFamily="2" charset="0"/>
              </a:rPr>
              <a:t>*Pitch</a:t>
            </a:r>
          </a:p>
          <a:p>
            <a:r>
              <a:rPr lang="en-US" sz="6000" dirty="0" smtClean="0">
                <a:solidFill>
                  <a:schemeClr val="tx1"/>
                </a:solidFill>
                <a:latin typeface="Chinacat" panose="00000400000000000000" pitchFamily="2" charset="0"/>
              </a:rPr>
              <a:t>*Volume</a:t>
            </a:r>
          </a:p>
          <a:p>
            <a:r>
              <a:rPr lang="en-US" sz="6000" dirty="0" smtClean="0">
                <a:solidFill>
                  <a:schemeClr val="tx1"/>
                </a:solidFill>
                <a:latin typeface="Chinacat" panose="00000400000000000000" pitchFamily="2" charset="0"/>
              </a:rPr>
              <a:t>*Tone</a:t>
            </a:r>
          </a:p>
          <a:p>
            <a:r>
              <a:rPr lang="en-US" sz="6000" dirty="0" smtClean="0">
                <a:solidFill>
                  <a:schemeClr val="tx1"/>
                </a:solidFill>
                <a:latin typeface="Chinacat" panose="00000400000000000000" pitchFamily="2" charset="0"/>
              </a:rPr>
              <a:t>*Rate</a:t>
            </a:r>
          </a:p>
        </p:txBody>
      </p:sp>
    </p:spTree>
    <p:extLst>
      <p:ext uri="{BB962C8B-B14F-4D97-AF65-F5344CB8AC3E}">
        <p14:creationId xmlns:p14="http://schemas.microsoft.com/office/powerpoint/2010/main" val="25136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43681"/>
            <a:ext cx="9875838" cy="1493838"/>
          </a:xfrm>
        </p:spPr>
        <p:txBody>
          <a:bodyPr lIns="0" rIns="0" anchor="t">
            <a:noAutofit/>
          </a:bodyPr>
          <a:lstStyle/>
          <a:p>
            <a:r>
              <a:rPr lang="en-US" sz="14000" dirty="0" smtClean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RobinGraffitiFilledin" panose="02000603000000000000" pitchFamily="2" charset="0"/>
              </a:rPr>
              <a:t>Pitch</a:t>
            </a:r>
            <a:endParaRPr lang="en-US" sz="14000" dirty="0"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650213"/>
            <a:ext cx="9875838" cy="1939625"/>
          </a:xfrm>
        </p:spPr>
        <p:txBody>
          <a:bodyPr anchor="b">
            <a:noAutofit/>
          </a:bodyPr>
          <a:lstStyle/>
          <a:p>
            <a:r>
              <a:rPr lang="en-US" sz="4500" dirty="0" smtClean="0">
                <a:solidFill>
                  <a:schemeClr val="tx1"/>
                </a:solidFill>
                <a:latin typeface="Chinacat" panose="00000400000000000000" pitchFamily="2" charset="0"/>
              </a:rPr>
              <a:t>describes how high or low a sound is</a:t>
            </a:r>
            <a:endParaRPr lang="en-US" sz="4500" dirty="0">
              <a:solidFill>
                <a:schemeClr val="tx1"/>
              </a:solidFill>
              <a:latin typeface="Chinacat" panose="000004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85" y="2194719"/>
            <a:ext cx="8054492" cy="414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9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43681"/>
            <a:ext cx="9875838" cy="1493838"/>
          </a:xfrm>
        </p:spPr>
        <p:txBody>
          <a:bodyPr lIns="0" rIns="0" anchor="t">
            <a:noAutofit/>
          </a:bodyPr>
          <a:lstStyle/>
          <a:p>
            <a:r>
              <a:rPr lang="en-US" sz="14000" dirty="0" smtClean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C0066"/>
                </a:solidFill>
                <a:latin typeface="RobinGraffitiFilledin" panose="02000603000000000000" pitchFamily="2" charset="0"/>
              </a:rPr>
              <a:t>Volume</a:t>
            </a:r>
            <a:endParaRPr lang="en-US" sz="14000" dirty="0"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CC0066"/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650213"/>
            <a:ext cx="9875838" cy="1939625"/>
          </a:xfrm>
        </p:spPr>
        <p:txBody>
          <a:bodyPr anchor="b">
            <a:noAutofit/>
          </a:bodyPr>
          <a:lstStyle/>
          <a:p>
            <a:r>
              <a:rPr lang="en-US" sz="4500" dirty="0" smtClean="0">
                <a:solidFill>
                  <a:schemeClr val="tx1"/>
                </a:solidFill>
                <a:latin typeface="Chinacat" panose="00000400000000000000" pitchFamily="2" charset="0"/>
              </a:rPr>
              <a:t>determines a sound’s loudness </a:t>
            </a:r>
            <a:endParaRPr lang="en-US" sz="4500" dirty="0">
              <a:solidFill>
                <a:schemeClr val="tx1"/>
              </a:solidFill>
              <a:latin typeface="Chinacat" panose="000004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385" y="1889919"/>
            <a:ext cx="3812418" cy="486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0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19" y="1508919"/>
            <a:ext cx="4650618" cy="4827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43681"/>
            <a:ext cx="9875838" cy="1493838"/>
          </a:xfrm>
        </p:spPr>
        <p:txBody>
          <a:bodyPr lIns="0" rIns="0" anchor="t">
            <a:noAutofit/>
          </a:bodyPr>
          <a:lstStyle/>
          <a:p>
            <a:r>
              <a:rPr lang="en-US" sz="14000" dirty="0" smtClean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66"/>
                </a:solidFill>
                <a:latin typeface="RobinGraffitiFilledin" panose="02000603000000000000" pitchFamily="2" charset="0"/>
              </a:rPr>
              <a:t>Tone</a:t>
            </a:r>
            <a:endParaRPr lang="en-US" sz="14000" dirty="0"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FF66"/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650213"/>
            <a:ext cx="9875838" cy="1939625"/>
          </a:xfrm>
        </p:spPr>
        <p:txBody>
          <a:bodyPr anchor="b">
            <a:noAutofit/>
          </a:bodyPr>
          <a:lstStyle/>
          <a:p>
            <a:r>
              <a:rPr lang="en-US" sz="4500" dirty="0" smtClean="0">
                <a:solidFill>
                  <a:schemeClr val="tx1"/>
                </a:solidFill>
                <a:latin typeface="Chinacat" panose="00000400000000000000" pitchFamily="2" charset="0"/>
              </a:rPr>
              <a:t>the quality that indicates what a person </a:t>
            </a:r>
            <a:r>
              <a:rPr lang="en-US" sz="4500" dirty="0">
                <a:solidFill>
                  <a:schemeClr val="tx1"/>
                </a:solidFill>
                <a:latin typeface="Chinacat" panose="00000400000000000000" pitchFamily="2" charset="0"/>
              </a:rPr>
              <a:t>is feeling or thinking</a:t>
            </a:r>
          </a:p>
        </p:txBody>
      </p:sp>
    </p:spTree>
    <p:extLst>
      <p:ext uri="{BB962C8B-B14F-4D97-AF65-F5344CB8AC3E}">
        <p14:creationId xmlns:p14="http://schemas.microsoft.com/office/powerpoint/2010/main" val="191948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19" y="1536310"/>
            <a:ext cx="5565018" cy="5451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96081"/>
            <a:ext cx="9875838" cy="1493838"/>
          </a:xfrm>
        </p:spPr>
        <p:txBody>
          <a:bodyPr lIns="0" rIns="0" anchor="t">
            <a:noAutofit/>
          </a:bodyPr>
          <a:lstStyle/>
          <a:p>
            <a:r>
              <a:rPr lang="en-US" sz="14000" dirty="0" smtClean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RobinGraffitiFilledin" panose="02000603000000000000" pitchFamily="2" charset="0"/>
              </a:rPr>
              <a:t>Rate</a:t>
            </a:r>
            <a:endParaRPr lang="en-US" sz="14000" dirty="0"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2">
                  <a:lumMod val="75000"/>
                </a:schemeClr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650213"/>
            <a:ext cx="9875838" cy="1939625"/>
          </a:xfrm>
        </p:spPr>
        <p:txBody>
          <a:bodyPr anchor="b">
            <a:noAutofit/>
          </a:bodyPr>
          <a:lstStyle/>
          <a:p>
            <a:r>
              <a:rPr lang="en-US" sz="4500" dirty="0" smtClean="0">
                <a:solidFill>
                  <a:schemeClr val="tx1"/>
                </a:solidFill>
                <a:latin typeface="Chinacat" panose="00000400000000000000" pitchFamily="2" charset="0"/>
              </a:rPr>
              <a:t>how quickly someone speaks</a:t>
            </a:r>
            <a:endParaRPr lang="en-US" sz="4500" dirty="0">
              <a:solidFill>
                <a:schemeClr val="tx1"/>
              </a:solidFill>
              <a:latin typeface="Chinaca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8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8"/>
            <a:ext cx="9875838" cy="757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519" y="5166519"/>
            <a:ext cx="8888254" cy="126497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Review Game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7437" y="6538119"/>
            <a:ext cx="8305801" cy="707886"/>
          </a:xfrm>
          <a:prstGeom prst="rect">
            <a:avLst/>
          </a:prstGeom>
          <a:solidFill>
            <a:srgbClr val="FFFFFF">
              <a:alpha val="3882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 </a:t>
            </a:r>
            <a:r>
              <a:rPr lang="en-US" dirty="0" smtClean="0">
                <a:solidFill>
                  <a:schemeClr val="bg1"/>
                </a:solidFill>
              </a:rPr>
              <a:t>to: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  <a:hlinkClick r:id="rId3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hlinkClick r:id="rId3"/>
              </a:rPr>
              <a:t>www.superteachertools.com/jeopardy/usergames/Sep201339/game1379976108.php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593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75494" y="823118"/>
            <a:ext cx="8229600" cy="5867401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08919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7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inGraffitiFilledin" panose="02000603000000000000" pitchFamily="2" charset="0"/>
              </a:rPr>
              <a:t>Characteristics </a:t>
            </a:r>
            <a:br>
              <a:rPr lang="en-US" sz="7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inGraffitiFilledin" panose="02000603000000000000" pitchFamily="2" charset="0"/>
              </a:rPr>
            </a:br>
            <a:r>
              <a:rPr lang="en-US" sz="7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inGraffitiFilledin" panose="02000603000000000000" pitchFamily="2" charset="0"/>
              </a:rPr>
              <a:t>of</a:t>
            </a:r>
            <a:br>
              <a:rPr lang="en-US" sz="7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inGraffitiFilledin" panose="02000603000000000000" pitchFamily="2" charset="0"/>
              </a:rPr>
            </a:br>
            <a:r>
              <a:rPr lang="en-US" sz="7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inGraffitiFilledin" panose="02000603000000000000" pitchFamily="2" charset="0"/>
              </a:rPr>
              <a:t>Non-Verbal </a:t>
            </a:r>
            <a:br>
              <a:rPr lang="en-US" sz="7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inGraffitiFilledin" panose="02000603000000000000" pitchFamily="2" charset="0"/>
              </a:rPr>
            </a:br>
            <a:r>
              <a:rPr lang="en-US" sz="7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inGraffitiFilledin" panose="02000603000000000000" pitchFamily="2" charset="0"/>
              </a:rPr>
              <a:t>Communication</a:t>
            </a:r>
            <a:endParaRPr lang="en-US" sz="7000" dirty="0">
              <a:solidFill>
                <a:schemeClr val="tx1">
                  <a:lumMod val="50000"/>
                  <a:lumOff val="50000"/>
                </a:schemeClr>
              </a:solidFill>
              <a:latin typeface="RobinGraffitiFilledin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42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7703" y="2112981"/>
            <a:ext cx="2944216" cy="38155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088" y="105085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3000" dirty="0" smtClean="0">
                <a:latin typeface="RobinGraffitiFilledin" panose="02000603000000000000" pitchFamily="2" charset="0"/>
              </a:rPr>
              <a:t>Characteristics of Non-Verbal Communication</a:t>
            </a:r>
            <a:br>
              <a:rPr lang="en-US" sz="3000" dirty="0" smtClean="0">
                <a:latin typeface="RobinGraffitiFilledin" panose="02000603000000000000" pitchFamily="2" charset="0"/>
              </a:rPr>
            </a:br>
            <a:r>
              <a:rPr lang="en-US" sz="8700" spc="600" dirty="0" smtClean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RobinGraffitiFilledin" panose="02000603000000000000" pitchFamily="2" charset="0"/>
              </a:rPr>
              <a:t>#1:</a:t>
            </a:r>
            <a:r>
              <a:rPr lang="en-US" sz="8700" spc="-300" dirty="0" smtClean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RobinGraffitiFilledin" panose="02000603000000000000" pitchFamily="2" charset="0"/>
              </a:rPr>
              <a:t> </a:t>
            </a:r>
            <a:r>
              <a:rPr lang="en-US" sz="8700" dirty="0" smtClean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RobinGraffitiFilledin" panose="02000603000000000000" pitchFamily="2" charset="0"/>
              </a:rPr>
              <a:t>Subconscious</a:t>
            </a:r>
            <a:endParaRPr lang="en-US" sz="8700" dirty="0">
              <a:ln w="25400"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080919"/>
            <a:ext cx="9875838" cy="1508919"/>
          </a:xfrm>
        </p:spPr>
        <p:txBody>
          <a:bodyPr anchor="b">
            <a:noAutofit/>
          </a:bodyPr>
          <a:lstStyle/>
          <a:p>
            <a:r>
              <a:rPr lang="en-US" sz="4500" dirty="0" smtClean="0">
                <a:solidFill>
                  <a:schemeClr val="tx1"/>
                </a:solidFill>
                <a:latin typeface="Chinacat" panose="00000400000000000000" pitchFamily="2" charset="0"/>
              </a:rPr>
              <a:t>we are often unaware of the non-verbal messages we are sending</a:t>
            </a:r>
            <a:endParaRPr lang="en-US" sz="4500" dirty="0">
              <a:solidFill>
                <a:schemeClr val="tx1"/>
              </a:solidFill>
              <a:latin typeface="Chinacat" panose="000004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28455" y="1731981"/>
            <a:ext cx="2514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66119" y="2194719"/>
            <a:ext cx="2514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71155" y="1916061"/>
            <a:ext cx="2514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21032" y="2402518"/>
            <a:ext cx="2514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7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3918" y="2154917"/>
            <a:ext cx="3265037" cy="4078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088" y="105085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3000" dirty="0" smtClean="0">
                <a:latin typeface="RobinGraffitiFilledin" panose="02000603000000000000" pitchFamily="2" charset="0"/>
              </a:rPr>
              <a:t>Characteristics of Non-Verbal Communication</a:t>
            </a:r>
            <a:br>
              <a:rPr lang="en-US" sz="3000" dirty="0" smtClean="0">
                <a:latin typeface="RobinGraffitiFilledin" panose="02000603000000000000" pitchFamily="2" charset="0"/>
              </a:rPr>
            </a:br>
            <a:r>
              <a:rPr lang="en-US" sz="8700" spc="600" dirty="0" smtClean="0">
                <a:ln w="25400">
                  <a:solidFill>
                    <a:schemeClr val="tx1"/>
                  </a:solidFill>
                </a:ln>
                <a:solidFill>
                  <a:srgbClr val="CC0000"/>
                </a:solidFill>
                <a:latin typeface="RobinGraffitiFilledin" panose="02000603000000000000" pitchFamily="2" charset="0"/>
              </a:rPr>
              <a:t>#2:</a:t>
            </a:r>
            <a:r>
              <a:rPr lang="en-US" sz="8700" spc="-300" dirty="0" smtClean="0">
                <a:ln w="25400">
                  <a:solidFill>
                    <a:schemeClr val="tx1"/>
                  </a:solidFill>
                </a:ln>
                <a:solidFill>
                  <a:srgbClr val="CC0000"/>
                </a:solidFill>
                <a:latin typeface="RobinGraffitiFilledin" panose="02000603000000000000" pitchFamily="2" charset="0"/>
              </a:rPr>
              <a:t> </a:t>
            </a:r>
            <a:r>
              <a:rPr lang="en-US" sz="8700" dirty="0" smtClean="0">
                <a:ln w="25400">
                  <a:solidFill>
                    <a:schemeClr val="tx1"/>
                  </a:solidFill>
                </a:ln>
                <a:solidFill>
                  <a:srgbClr val="CC0000"/>
                </a:solidFill>
                <a:latin typeface="RobinGraffitiFilledin" panose="02000603000000000000" pitchFamily="2" charset="0"/>
              </a:rPr>
              <a:t>Contextual</a:t>
            </a:r>
            <a:endParaRPr lang="en-US" sz="8700" dirty="0">
              <a:ln w="25400">
                <a:solidFill>
                  <a:schemeClr val="tx1"/>
                </a:solidFill>
              </a:ln>
              <a:solidFill>
                <a:srgbClr val="CC0000"/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080919"/>
            <a:ext cx="9875838" cy="1508919"/>
          </a:xfrm>
        </p:spPr>
        <p:txBody>
          <a:bodyPr anchor="b">
            <a:noAutofit/>
          </a:bodyPr>
          <a:lstStyle/>
          <a:p>
            <a:r>
              <a:rPr lang="en-US" sz="4500" dirty="0" smtClean="0">
                <a:solidFill>
                  <a:schemeClr val="tx1"/>
                </a:solidFill>
                <a:latin typeface="Chinacat" panose="00000400000000000000" pitchFamily="2" charset="0"/>
              </a:rPr>
              <a:t>non-verbal communication depends on the situations where they occur</a:t>
            </a:r>
            <a:endParaRPr lang="en-US" sz="4500" dirty="0">
              <a:solidFill>
                <a:schemeClr val="tx1"/>
              </a:solidFill>
              <a:latin typeface="Chinacat" panose="000004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76028" y="1876749"/>
            <a:ext cx="2514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7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1519" y="1993691"/>
            <a:ext cx="3378375" cy="423962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080919"/>
            <a:ext cx="9875838" cy="1508919"/>
          </a:xfrm>
        </p:spPr>
        <p:txBody>
          <a:bodyPr anchor="b">
            <a:noAutofit/>
          </a:bodyPr>
          <a:lstStyle/>
          <a:p>
            <a:pPr>
              <a:spcBef>
                <a:spcPts val="0"/>
              </a:spcBef>
            </a:pPr>
            <a:r>
              <a:rPr lang="en-US" sz="4500" dirty="0" smtClean="0">
                <a:solidFill>
                  <a:schemeClr val="tx1"/>
                </a:solidFill>
                <a:latin typeface="Chinacat" panose="00000400000000000000" pitchFamily="2" charset="0"/>
              </a:rPr>
              <a:t>non-verbal messages </a:t>
            </a:r>
          </a:p>
          <a:p>
            <a:pPr>
              <a:spcBef>
                <a:spcPts val="0"/>
              </a:spcBef>
            </a:pPr>
            <a:r>
              <a:rPr lang="en-US" sz="4500" dirty="0" smtClean="0">
                <a:solidFill>
                  <a:schemeClr val="tx1"/>
                </a:solidFill>
                <a:latin typeface="Chinacat" panose="00000400000000000000" pitchFamily="2" charset="0"/>
              </a:rPr>
              <a:t>are open to interpretation</a:t>
            </a:r>
            <a:endParaRPr lang="en-US" sz="4500" dirty="0">
              <a:solidFill>
                <a:schemeClr val="tx1"/>
              </a:solidFill>
              <a:latin typeface="Chinacat" panose="000004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75279" y="2145231"/>
            <a:ext cx="2514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71319" y="1383231"/>
            <a:ext cx="2514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99919" y="1873298"/>
            <a:ext cx="2514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85519" y="1248319"/>
            <a:ext cx="2514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088" y="105085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3000" dirty="0" smtClean="0">
                <a:latin typeface="RobinGraffitiFilledin" panose="02000603000000000000" pitchFamily="2" charset="0"/>
              </a:rPr>
              <a:t>Characteristics of Non-Verbal Communication</a:t>
            </a:r>
            <a:br>
              <a:rPr lang="en-US" sz="3000" dirty="0" smtClean="0">
                <a:latin typeface="RobinGraffitiFilledin" panose="02000603000000000000" pitchFamily="2" charset="0"/>
              </a:rPr>
            </a:br>
            <a:r>
              <a:rPr lang="en-US" sz="9500" spc="600" dirty="0" smtClean="0">
                <a:ln w="25400">
                  <a:solidFill>
                    <a:schemeClr val="tx1"/>
                  </a:solidFill>
                </a:ln>
                <a:solidFill>
                  <a:srgbClr val="66FF99"/>
                </a:solidFill>
                <a:latin typeface="RobinGraffitiFilledin" panose="02000603000000000000" pitchFamily="2" charset="0"/>
              </a:rPr>
              <a:t>#3:</a:t>
            </a:r>
            <a:r>
              <a:rPr lang="en-US" sz="9500" spc="-300" dirty="0" smtClean="0">
                <a:ln w="25400">
                  <a:solidFill>
                    <a:schemeClr val="tx1"/>
                  </a:solidFill>
                </a:ln>
                <a:solidFill>
                  <a:srgbClr val="66FF99"/>
                </a:solidFill>
                <a:latin typeface="RobinGraffitiFilledin" panose="02000603000000000000" pitchFamily="2" charset="0"/>
              </a:rPr>
              <a:t> </a:t>
            </a:r>
            <a:r>
              <a:rPr lang="en-US" sz="9500" dirty="0" smtClean="0">
                <a:ln w="25400">
                  <a:solidFill>
                    <a:schemeClr val="tx1"/>
                  </a:solidFill>
                </a:ln>
                <a:solidFill>
                  <a:srgbClr val="66FF99"/>
                </a:solidFill>
                <a:latin typeface="RobinGraffitiFilledin" panose="02000603000000000000" pitchFamily="2" charset="0"/>
              </a:rPr>
              <a:t>Ambiguous</a:t>
            </a:r>
            <a:endParaRPr lang="en-US" sz="9500" dirty="0">
              <a:ln w="25400">
                <a:solidFill>
                  <a:schemeClr val="tx1"/>
                </a:solidFill>
              </a:ln>
              <a:solidFill>
                <a:srgbClr val="66FF99"/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699919" y="2635297"/>
            <a:ext cx="267540" cy="2719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586153" y="2010900"/>
            <a:ext cx="267540" cy="2719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70009" y="1764231"/>
            <a:ext cx="267540" cy="2719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1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2216" y="2145231"/>
            <a:ext cx="2347707" cy="41642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080919"/>
            <a:ext cx="9875838" cy="1508919"/>
          </a:xfrm>
        </p:spPr>
        <p:txBody>
          <a:bodyPr anchor="b">
            <a:noAutofit/>
          </a:bodyPr>
          <a:lstStyle/>
          <a:p>
            <a:pPr>
              <a:spcBef>
                <a:spcPts val="0"/>
              </a:spcBef>
            </a:pPr>
            <a:r>
              <a:rPr lang="en-US" sz="4500" dirty="0" smtClean="0">
                <a:solidFill>
                  <a:schemeClr val="tx1"/>
                </a:solidFill>
                <a:latin typeface="Chinacat" panose="00000400000000000000" pitchFamily="2" charset="0"/>
              </a:rPr>
              <a:t>non-verbal messages can differ depending on the region</a:t>
            </a:r>
            <a:endParaRPr lang="en-US" sz="4500" dirty="0">
              <a:solidFill>
                <a:schemeClr val="tx1"/>
              </a:solidFill>
              <a:latin typeface="Chinacat" panose="000004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85733" y="2390263"/>
            <a:ext cx="2514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86133" y="1383231"/>
            <a:ext cx="2514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31505" y="1610775"/>
            <a:ext cx="2514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00333" y="1248319"/>
            <a:ext cx="2514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088" y="105085"/>
            <a:ext cx="9875838" cy="1626896"/>
          </a:xfrm>
        </p:spPr>
        <p:txBody>
          <a:bodyPr lIns="0" rIns="0" anchor="t">
            <a:noAutofit/>
          </a:bodyPr>
          <a:lstStyle/>
          <a:p>
            <a:r>
              <a:rPr lang="en-US" sz="3000" dirty="0" smtClean="0">
                <a:latin typeface="RobinGraffitiFilledin" panose="02000603000000000000" pitchFamily="2" charset="0"/>
              </a:rPr>
              <a:t>Characteristics of Non-Verbal Communication</a:t>
            </a:r>
            <a:br>
              <a:rPr lang="en-US" sz="3000" dirty="0" smtClean="0">
                <a:latin typeface="RobinGraffitiFilledin" panose="02000603000000000000" pitchFamily="2" charset="0"/>
              </a:rPr>
            </a:br>
            <a:r>
              <a:rPr lang="en-US" sz="9500" spc="600" dirty="0" smtClean="0">
                <a:ln w="25400">
                  <a:solidFill>
                    <a:schemeClr val="tx1"/>
                  </a:solidFill>
                </a:ln>
                <a:solidFill>
                  <a:srgbClr val="FF9933"/>
                </a:solidFill>
                <a:latin typeface="RobinGraffitiFilledin" panose="02000603000000000000" pitchFamily="2" charset="0"/>
              </a:rPr>
              <a:t>#4:</a:t>
            </a:r>
            <a:r>
              <a:rPr lang="en-US" sz="9500" spc="-300" dirty="0" smtClean="0">
                <a:ln w="25400">
                  <a:solidFill>
                    <a:schemeClr val="tx1"/>
                  </a:solidFill>
                </a:ln>
                <a:solidFill>
                  <a:srgbClr val="FF9933"/>
                </a:solidFill>
                <a:latin typeface="RobinGraffitiFilledin" panose="02000603000000000000" pitchFamily="2" charset="0"/>
              </a:rPr>
              <a:t> </a:t>
            </a:r>
            <a:r>
              <a:rPr lang="en-US" sz="9500" dirty="0" smtClean="0">
                <a:ln w="25400">
                  <a:solidFill>
                    <a:schemeClr val="tx1"/>
                  </a:solidFill>
                </a:ln>
                <a:solidFill>
                  <a:srgbClr val="FF9933"/>
                </a:solidFill>
                <a:latin typeface="RobinGraffitiFilledin" panose="02000603000000000000" pitchFamily="2" charset="0"/>
              </a:rPr>
              <a:t>Cultural</a:t>
            </a:r>
            <a:endParaRPr lang="en-US" sz="9500" dirty="0">
              <a:ln w="25400">
                <a:solidFill>
                  <a:schemeClr val="tx1"/>
                </a:solidFill>
              </a:ln>
              <a:solidFill>
                <a:srgbClr val="FF9933"/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891857" y="2146866"/>
            <a:ext cx="860506" cy="5383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484823" y="1764231"/>
            <a:ext cx="267540" cy="2719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446301" y="2390264"/>
            <a:ext cx="864152" cy="10311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23119" y="975519"/>
            <a:ext cx="8458200" cy="563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319" y="1508919"/>
            <a:ext cx="9144000" cy="4114800"/>
          </a:xfrm>
        </p:spPr>
        <p:txBody>
          <a:bodyPr lIns="0" rIns="0" anchor="t">
            <a:noAutofit/>
          </a:bodyPr>
          <a:lstStyle/>
          <a:p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inGraffitiFilledin" panose="02000603000000000000" pitchFamily="2" charset="0"/>
              </a:rPr>
              <a:t>Characteristics of </a:t>
            </a:r>
            <a:b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inGraffitiFilledin" panose="02000603000000000000" pitchFamily="2" charset="0"/>
              </a:rPr>
            </a:b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inGraffitiFilledin" panose="02000603000000000000" pitchFamily="2" charset="0"/>
              </a:rPr>
              <a:t>Non-Verbal Communication:</a:t>
            </a:r>
            <a:b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inGraffitiFilledin" panose="02000603000000000000" pitchFamily="2" charset="0"/>
              </a:rPr>
            </a:b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inGraffitiFilledin" panose="02000603000000000000" pitchFamily="2" charset="0"/>
              </a:rPr>
              <a:t/>
            </a:r>
            <a:b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inGraffitiFilledin" panose="02000603000000000000" pitchFamily="2" charset="0"/>
              </a:rPr>
            </a:b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10 Surprising Ways to </a:t>
            </a:r>
            <a:b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</a:b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Offend People in Other Countries</a:t>
            </a: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inGraffitiFilledin" panose="02000603000000000000" pitchFamily="2" charset="0"/>
              </a:rPr>
              <a:t/>
            </a:r>
            <a:b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inGraffitiFilledin" panose="02000603000000000000" pitchFamily="2" charset="0"/>
              </a:rPr>
            </a:br>
            <a:endParaRPr lang="en-US" sz="16600" dirty="0">
              <a:ln w="25400">
                <a:solidFill>
                  <a:schemeClr val="tx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RobinGraffitiFilledin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" y="4633119"/>
            <a:ext cx="9875838" cy="1508919"/>
          </a:xfrm>
        </p:spPr>
        <p:txBody>
          <a:bodyPr anchor="b"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Chinacat" panose="00000400000000000000" pitchFamily="2" charset="0"/>
                <a:hlinkClick r:id="rId3"/>
              </a:rPr>
              <a:t>https://</a:t>
            </a:r>
            <a:r>
              <a:rPr lang="en-US" sz="2400" dirty="0" smtClean="0">
                <a:solidFill>
                  <a:schemeClr val="tx1"/>
                </a:solidFill>
                <a:latin typeface="Chinacat" panose="00000400000000000000" pitchFamily="2" charset="0"/>
                <a:hlinkClick r:id="rId3"/>
              </a:rPr>
              <a:t>www.youtube.com/watch?v=UTE0G9amZNk</a:t>
            </a:r>
            <a:r>
              <a:rPr lang="en-US" sz="2400" dirty="0" smtClean="0">
                <a:solidFill>
                  <a:schemeClr val="tx1"/>
                </a:solidFill>
                <a:latin typeface="Chinacat" panose="00000400000000000000" pitchFamily="2" charset="0"/>
              </a:rPr>
              <a:t> </a:t>
            </a:r>
            <a:endParaRPr lang="en-US" sz="2400" dirty="0">
              <a:solidFill>
                <a:schemeClr val="tx1"/>
              </a:solidFill>
              <a:latin typeface="Chinaca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5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421</Words>
  <Application>Microsoft Office PowerPoint</Application>
  <PresentationFormat>Custom</PresentationFormat>
  <Paragraphs>90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Chinacat</vt:lpstr>
      <vt:lpstr>RobinGraffitiFilledin</vt:lpstr>
      <vt:lpstr>Calibri Light</vt:lpstr>
      <vt:lpstr>Arial</vt:lpstr>
      <vt:lpstr>Calibri</vt:lpstr>
      <vt:lpstr>GROBOLD</vt:lpstr>
      <vt:lpstr>German Beauty</vt:lpstr>
      <vt:lpstr>Wingdings</vt:lpstr>
      <vt:lpstr>Office Theme</vt:lpstr>
      <vt:lpstr>Non-Verbal</vt:lpstr>
      <vt:lpstr>Non-Verbal Communication</vt:lpstr>
      <vt:lpstr>Non-Verbal  Communication Includes: ~ Sounds ~ Body language ~ Environmental factors </vt:lpstr>
      <vt:lpstr>Characteristics  of Non-Verbal  Communication</vt:lpstr>
      <vt:lpstr>Characteristics of Non-Verbal Communication #1: Subconscious</vt:lpstr>
      <vt:lpstr>Characteristics of Non-Verbal Communication #2: Contextual</vt:lpstr>
      <vt:lpstr>Characteristics of Non-Verbal Communication #3: Ambiguous</vt:lpstr>
      <vt:lpstr>Characteristics of Non-Verbal Communication #4: Cultural</vt:lpstr>
      <vt:lpstr>Characteristics of  Non-Verbal Communication:  10 Surprising Ways to  Offend People in Other Countries </vt:lpstr>
      <vt:lpstr>Functions  of Non-Verbal  Communication</vt:lpstr>
      <vt:lpstr>Functions of Communication #1: Repeat</vt:lpstr>
      <vt:lpstr>Functions of Communication #2: Contradict</vt:lpstr>
      <vt:lpstr>Functions of Communication #3: Substitute</vt:lpstr>
      <vt:lpstr>Functions of Communication #4: Compliment</vt:lpstr>
      <vt:lpstr>Functions of Communication #5: Regulate</vt:lpstr>
      <vt:lpstr>Functions of Communication #6: Accent</vt:lpstr>
      <vt:lpstr> Types of  non-verbal Communication</vt:lpstr>
      <vt:lpstr>PowerPoint Presentation</vt:lpstr>
      <vt:lpstr>Non-Verbal Cues #1: Proxemics</vt:lpstr>
      <vt:lpstr>Non-Verbal Cues #1: Proxemics</vt:lpstr>
      <vt:lpstr>Non-Verbal Cues #2: Haptics</vt:lpstr>
      <vt:lpstr>Non-Verbal Cues #2: Haptics</vt:lpstr>
      <vt:lpstr>Non-Verbal Cues #3: Kinesics</vt:lpstr>
      <vt:lpstr>Non-Verbal Cues #3: Kinesics</vt:lpstr>
      <vt:lpstr>Non-Verbal Cues #4: Oculesics</vt:lpstr>
      <vt:lpstr>Non-Verbal Cues #4: Oculesics</vt:lpstr>
      <vt:lpstr>Non-Verbal Cues #5: Chronemics</vt:lpstr>
      <vt:lpstr>Non-Verbal Cues #5: Chronemics Examples</vt:lpstr>
      <vt:lpstr>Non-Verbal Cues #6: Olfactics</vt:lpstr>
      <vt:lpstr>Non-Verbal Cues #6: Olfactics</vt:lpstr>
      <vt:lpstr>Non-Verbal Cues #7: Vocalics</vt:lpstr>
      <vt:lpstr>Non-Verbal Cues #7: Types  of Vocalics</vt:lpstr>
      <vt:lpstr>Pitch</vt:lpstr>
      <vt:lpstr>Volume</vt:lpstr>
      <vt:lpstr>Tone</vt:lpstr>
      <vt:lpstr>Rate</vt:lpstr>
      <vt:lpstr>Review Game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2014-01-06T21:59:56Z</dcterms:created>
  <dcterms:modified xsi:type="dcterms:W3CDTF">2018-03-22T13:01:33Z</dcterms:modified>
</cp:coreProperties>
</file>